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image10.svg" ContentType="image/svg+xml"/>
  <Override PartName="/ppt/media/image11.svg" ContentType="image/svg+xml"/>
  <Override PartName="/ppt/media/image12.svg" ContentType="image/svg+xml"/>
  <Override PartName="/ppt/media/image13.svg" ContentType="image/svg+xml"/>
  <Override PartName="/ppt/media/image14.svg" ContentType="image/svg+xml"/>
  <Override PartName="/ppt/media/image15.svg" ContentType="image/svg+xml"/>
  <Override PartName="/ppt/media/image16.svg" ContentType="image/svg+xml"/>
  <Override PartName="/ppt/media/image17.svg" ContentType="image/svg+xml"/>
  <Override PartName="/ppt/media/image18.svg" ContentType="image/svg+xml"/>
  <Override PartName="/ppt/media/image19.svg" ContentType="image/svg+xml"/>
  <Override PartName="/ppt/media/image20.svg" ContentType="image/svg+xml"/>
  <Override PartName="/ppt/media/image21.svg" ContentType="image/svg+xml"/>
  <Override PartName="/ppt/media/image22.svg" ContentType="image/svg+xml"/>
  <Override PartName="/ppt/media/image23.svg" ContentType="image/svg+xml"/>
  <Override PartName="/ppt/media/image24.svg" ContentType="image/svg+xml"/>
  <Override PartName="/ppt/media/image25.svg" ContentType="image/svg+xml"/>
  <Override PartName="/ppt/media/image26.svg" ContentType="image/svg+xml"/>
  <Override PartName="/ppt/media/image27.svg" ContentType="image/svg+xml"/>
  <Override PartName="/ppt/media/image28.svg" ContentType="image/svg+xml"/>
  <Override PartName="/ppt/media/image29.svg" ContentType="image/svg+xml"/>
  <Override PartName="/ppt/media/image3.svg" ContentType="image/svg+xml"/>
  <Override PartName="/ppt/media/image30.svg" ContentType="image/svg+xml"/>
  <Override PartName="/ppt/media/image31.svg" ContentType="image/svg+xml"/>
  <Override PartName="/ppt/media/image4.svg" ContentType="image/svg+xml"/>
  <Override PartName="/ppt/media/image5.svg" ContentType="image/svg+xml"/>
  <Override PartName="/ppt/media/image6.svg" ContentType="image/svg+xml"/>
  <Override PartName="/ppt/media/image7.svg" ContentType="image/svg+xml"/>
  <Override PartName="/ppt/media/image8.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9" d="100"/>
          <a:sy n="119" d="100"/>
        </p:scale>
        <p:origin x="50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6466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 minute
Opening line:
Today is not about AI theory. I want to show you how to make AI useful in the work you already do.
Position this as a practical session. Do not claim NHS endorsement. Adapt wording to local policy and whatever AI tool is available locally.</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 minutes
Make this interactive immediately.
After the second question say: If that has happened to you, the problem is often not the tool. It is what we asked it to do.</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 minute
Keep this fast. Frame the session as practical use rather than AI education.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 minutes
Key line: AI can help you think faster. It should not think instead of you.
Make clear that existing professional accountability still applies.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 minutes
Ask the room: Which one of these wastes the most time for you? Take two or three responses.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 minutes
Use this to normalise poor first experiences. The lesson is not that the tool is perfect. It is that instruction quality matters.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3 minutes
Spend most time here. This is the memorable framework.
Say: The goal is not the perfect prompt. It is enough context to get a useful first answer.</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 minutes
Ask the room: What changed?
Pull out context, audience, format and limits.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 minutes
If possible, demonstrate this live in whichever AI tool the room uses, using fictional information. Do not use real confidential content.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 minutes
Demonstrate how the same underlying message can be clearer and more collaborative. Emphasise that the user still owns the final wording.</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 minutes
Key message: prompting can be iterative. It is fine to ask it to simplify, shorten, reformat or challenge its own output.</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minutes
Let two or three people suggest wording. Build the prompt live.
This is the key engagement moment. Do not rush it.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 minutes
Keep this practical, not frightening.
Say: AI does not remove your existing responsibilities around information governance.
Do not give legal or policy assurances. Refer attendees to local policy for specific permitted data use.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 minute
Use the Board example. Make it clear that AI assistance does not change the standard of checking expected.</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 minutes
Encourage attendees to copy these prompts or take a photo. These are intentionally simple, general purpose prompts.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 minute
This is the adoption guardrail. Encourage safe, incremental use instead of trying every possible AI use case.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 minute
Ask one or two people what they are going to try. Make the commitment concrete.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 minute
Use this as live market research. Capture responses rather than assuming what the next workshop should be.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session. Invite questions if time allows.
Do not overrun. The aim is confidence and practical adoption, not exhaustive AI education.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7F7F4"/>
        </a:solidFill>
        <a:effectLst/>
      </p:bgPr>
    </p:bg>
    <p:spTree>
      <p:nvGrpSpPr>
        <p:cNvPr id="1" name=""/>
        <p:cNvGrpSpPr/>
        <p:nvPr/>
      </p:nvGrpSpPr>
      <p:grpSpPr>
        <a:xfrm>
          <a:off x="0" y="0"/>
          <a:ext cx="0" cy="0"/>
          <a:chOff x="0" y="0"/>
          <a:chExt cx="0" cy="0"/>
        </a:xfrm>
      </p:grpSpPr>
      <p:sp>
        <p:nvSpPr>
          <p:cNvPr id="2" name="Shape 0"/>
          <p:cNvSpPr/>
          <p:nvPr/>
        </p:nvSpPr>
        <p:spPr>
          <a:xfrm>
            <a:off x="502920" y="6565392"/>
            <a:ext cx="11201400" cy="0"/>
          </a:xfrm>
          <a:prstGeom prst="line">
            <a:avLst/>
          </a:prstGeom>
          <a:noFill/>
          <a:ln w="12700">
            <a:solidFill>
              <a:srgbClr val="DED8CB"/>
            </a:solidFill>
            <a:prstDash val="solid"/>
          </a:ln>
        </p:spPr>
      </p:sp>
      <p:sp>
        <p:nvSpPr>
          <p:cNvPr id="3" name="Text 1"/>
          <p:cNvSpPr/>
          <p:nvPr/>
        </p:nvSpPr>
        <p:spPr>
          <a:xfrm>
            <a:off x="566928" y="6601968"/>
            <a:ext cx="2926080" cy="164592"/>
          </a:xfrm>
          <a:prstGeom prst="rect">
            <a:avLst/>
          </a:prstGeom>
          <a:noFill/>
          <a:ln/>
        </p:spPr>
        <p:txBody>
          <a:bodyPr wrap="square" lIns="0" tIns="0" rIns="0" bIns="0" rtlCol="0" anchor="ctr"/>
          <a:lstStyle/>
          <a:p>
            <a:pPr marL="0" indent="0">
              <a:buNone/>
            </a:pPr>
            <a:r>
              <a:rPr lang="en-US" sz="850" dirty="0">
                <a:solidFill>
                  <a:srgbClr val="5E5B57"/>
                </a:solidFill>
                <a:latin typeface="Aptos" pitchFamily="34" charset="0"/>
                <a:ea typeface="Aptos" pitchFamily="34" charset="-122"/>
                <a:cs typeface="Aptos" pitchFamily="34" charset="-120"/>
              </a:rPr>
              <a:t>Practical AI in Healthcare</a:t>
            </a:r>
            <a:endParaRPr lang="en-US" sz="850" dirty="0"/>
          </a:p>
        </p:txBody>
      </p:sp>
      <p:sp>
        <p:nvSpPr>
          <p:cNvPr id="4" name="Text 2"/>
          <p:cNvSpPr/>
          <p:nvPr/>
        </p:nvSpPr>
        <p:spPr>
          <a:xfrm>
            <a:off x="10844784" y="6601968"/>
            <a:ext cx="685800" cy="164592"/>
          </a:xfrm>
          <a:prstGeom prst="rect">
            <a:avLst/>
          </a:prstGeom>
          <a:noFill/>
          <a:ln/>
        </p:spPr>
        <p:txBody>
          <a:bodyPr wrap="square" lIns="0" tIns="0" rIns="0" bIns="0" rtlCol="0" anchor="ctr"/>
          <a:lstStyle/>
          <a:p>
            <a:pPr marL="0" indent="0" algn="r">
              <a:buNone/>
            </a:pPr>
            <a:r>
              <a:rPr lang="en-US" sz="850" b="1" dirty="0">
                <a:solidFill>
                  <a:srgbClr val="B8873E"/>
                </a:solidFill>
                <a:latin typeface="Aptos" pitchFamily="34" charset="0"/>
                <a:ea typeface="Aptos" pitchFamily="34" charset="-122"/>
                <a:cs typeface="Aptos" pitchFamily="34" charset="-120"/>
              </a:rPr>
              <a:t>ALIRA</a:t>
            </a:r>
            <a:endParaRPr lang="en-US" sz="850" dirty="0"/>
          </a:p>
        </p:txBody>
      </p:sp>
      <p:sp>
        <p:nvSpPr>
          <p:cNvPr id="25" name="Slide Number Placeholder 0"/>
          <p:cNvSpPr>
            <a:spLocks noGrp="1"/>
          </p:cNvSpPr>
          <p:nvPr>
            <p:ph type="sldNum" sz="quarter" idx="4294967295"/>
          </p:nvPr>
        </p:nvSpPr>
        <p:spPr>
          <a:xfrm>
            <a:off x="11539728" y="658368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18B83"/>
                </a:solidFill>
                <a:latin typeface="Aptos"/>
                <a:ea typeface="Aptos"/>
                <a:cs typeface="Aptos"/>
              </a:defRPr>
            </a:lvl1pPr>
          </a:lstStyle>
          <a:p>
            <a:pPr algn="l"/>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39728" y="658368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18B83"/>
                </a:solidFill>
                <a:latin typeface="Aptos"/>
                <a:ea typeface="Aptos"/>
                <a:cs typeface="Aptos"/>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sv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svg"/><Relationship Id="rId4" Type="http://schemas.openxmlformats.org/officeDocument/2006/relationships/image" Target="../media/image6.svg"/><Relationship Id="rId5" Type="http://schemas.openxmlformats.org/officeDocument/2006/relationships/image" Target="../media/image7.svg"/><Relationship Id="rId6" Type="http://schemas.openxmlformats.org/officeDocument/2006/relationships/image" Target="../media/image8.svg"/><Relationship Id="rId7" Type="http://schemas.openxmlformats.org/officeDocument/2006/relationships/image" Target="../media/image9.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svg"/><Relationship Id="rId4" Type="http://schemas.openxmlformats.org/officeDocument/2006/relationships/image" Target="../media/image11.svg"/><Relationship Id="rId5" Type="http://schemas.openxmlformats.org/officeDocument/2006/relationships/image" Target="../media/image12.svg"/><Relationship Id="rId6" Type="http://schemas.openxmlformats.org/officeDocument/2006/relationships/image" Target="../media/image13.svg"/><Relationship Id="rId7" Type="http://schemas.openxmlformats.org/officeDocument/2006/relationships/image" Target="../media/image14.svg"/><Relationship Id="rId8" Type="http://schemas.openxmlformats.org/officeDocument/2006/relationships/image" Target="../media/image15.svg"/><Relationship Id="rId9" Type="http://schemas.openxmlformats.org/officeDocument/2006/relationships/image" Target="../media/image7.svg"/><Relationship Id="rId10" Type="http://schemas.openxmlformats.org/officeDocument/2006/relationships/image" Target="../media/image16.svg"/><Relationship Id="rId11" Type="http://schemas.openxmlformats.org/officeDocument/2006/relationships/image" Target="../media/image17.svg"/><Relationship Id="rId12" Type="http://schemas.openxmlformats.org/officeDocument/2006/relationships/image" Target="../media/image18.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9.svg"/><Relationship Id="rId4" Type="http://schemas.openxmlformats.org/officeDocument/2006/relationships/image" Target="../media/image8.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9.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9.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0.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1.svg"/><Relationship Id="rId4" Type="http://schemas.openxmlformats.org/officeDocument/2006/relationships/image" Target="../media/image22.svg"/><Relationship Id="rId5" Type="http://schemas.openxmlformats.org/officeDocument/2006/relationships/image" Target="../media/image9.svg"/><Relationship Id="rId6" Type="http://schemas.openxmlformats.org/officeDocument/2006/relationships/image" Target="../media/image23.svg"/><Relationship Id="rId7" Type="http://schemas.openxmlformats.org/officeDocument/2006/relationships/image" Target="../media/image24.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5.svg"/><Relationship Id="rId4" Type="http://schemas.openxmlformats.org/officeDocument/2006/relationships/image" Target="../media/image26.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7.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8.svg"/><Relationship Id="rId4" Type="http://schemas.openxmlformats.org/officeDocument/2006/relationships/image" Target="../media/image29.svg"/><Relationship Id="rId5" Type="http://schemas.openxmlformats.org/officeDocument/2006/relationships/image" Target="../media/image30.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png"/><Relationship Id="rId4" Type="http://schemas.openxmlformats.org/officeDocument/2006/relationships/image" Target="../media/image31.sv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A"/>
        </a:solidFill>
        <a:effectLst/>
      </p:bgPr>
    </p:bg>
    <p:spTree>
      <p:nvGrpSpPr>
        <p:cNvPr id="1" name=""/>
        <p:cNvGrpSpPr/>
        <p:nvPr/>
      </p:nvGrpSpPr>
      <p:grpSpPr>
        <a:xfrm>
          <a:off x="0" y="0"/>
          <a:ext cx="0" cy="0"/>
          <a:chOff x="0" y="0"/>
          <a:chExt cx="0" cy="0"/>
        </a:xfrm>
      </p:grpSpPr>
      <p:sp>
        <p:nvSpPr>
          <p:cNvPr id="2" name="Shape 0"/>
          <p:cNvSpPr/>
          <p:nvPr/>
        </p:nvSpPr>
        <p:spPr>
          <a:xfrm>
            <a:off x="0" y="0"/>
            <a:ext cx="4617720" cy="6858000"/>
          </a:xfrm>
          <a:prstGeom prst="rect">
            <a:avLst/>
          </a:prstGeom>
          <a:solidFill>
            <a:srgbClr val="0A0A0A"/>
          </a:solidFill>
          <a:ln w="12700">
            <a:solidFill>
              <a:srgbClr val="0A0A0A"/>
            </a:solidFill>
            <a:prstDash val="solid"/>
          </a:ln>
        </p:spPr>
        <p:txBody>
          <a:bodyPr/>
          <a:lstStyle/>
          <a:p>
            <a:endParaRPr lang="en-US"/>
          </a:p>
        </p:txBody>
      </p:sp>
      <p:pic>
        <p:nvPicPr>
          <p:cNvPr id="3" name="Image 0" descr="/mnt/data/wide_modern_office_healthcare_workspace_scene_wit.png"/>
          <p:cNvPicPr>
            <a:picLocks noChangeAspect="1"/>
          </p:cNvPicPr>
          <p:nvPr/>
        </p:nvPicPr>
        <p:blipFill>
          <a:blip r:embed="rId3"/>
          <a:srcRect l="47000" t="2000" r="9718"/>
          <a:stretch/>
        </p:blipFill>
        <p:spPr>
          <a:xfrm>
            <a:off x="4617720" y="0"/>
            <a:ext cx="7573975" cy="6858000"/>
          </a:xfrm>
          <a:prstGeom prst="rect">
            <a:avLst/>
          </a:prstGeom>
        </p:spPr>
      </p:pic>
      <p:sp>
        <p:nvSpPr>
          <p:cNvPr id="4" name="Shape 1"/>
          <p:cNvSpPr/>
          <p:nvPr/>
        </p:nvSpPr>
        <p:spPr>
          <a:xfrm>
            <a:off x="4370832" y="0"/>
            <a:ext cx="1645920" cy="6858000"/>
          </a:xfrm>
          <a:prstGeom prst="rect">
            <a:avLst/>
          </a:prstGeom>
          <a:solidFill>
            <a:srgbClr val="0A0A0A">
              <a:alpha val="80000"/>
            </a:srgbClr>
          </a:solidFill>
          <a:ln w="12700">
            <a:solidFill>
              <a:srgbClr val="0A0A0A">
                <a:alpha val="0"/>
              </a:srgbClr>
            </a:solidFill>
            <a:prstDash val="solid"/>
          </a:ln>
        </p:spPr>
        <p:txBody>
          <a:bodyPr/>
          <a:lstStyle/>
          <a:p>
            <a:endParaRPr lang="en-US"/>
          </a:p>
        </p:txBody>
      </p:sp>
      <p:pic>
        <p:nvPicPr>
          <p:cNvPr id="5" name="Image 1" descr="/mnt/data/ALIRA new Logo.png"/>
          <p:cNvPicPr>
            <a:picLocks noChangeAspect="1"/>
          </p:cNvPicPr>
          <p:nvPr/>
        </p:nvPicPr>
        <p:blipFill>
          <a:blip r:embed="rId4"/>
          <a:stretch>
            <a:fillRect/>
          </a:stretch>
        </p:blipFill>
        <p:spPr>
          <a:xfrm>
            <a:off x="566928" y="502920"/>
            <a:ext cx="2286000" cy="2286000"/>
          </a:xfrm>
          <a:prstGeom prst="rect">
            <a:avLst/>
          </a:prstGeom>
        </p:spPr>
      </p:pic>
      <p:sp>
        <p:nvSpPr>
          <p:cNvPr id="6" name="Text 2"/>
          <p:cNvSpPr/>
          <p:nvPr/>
        </p:nvSpPr>
        <p:spPr>
          <a:xfrm>
            <a:off x="658368" y="2999232"/>
            <a:ext cx="3703320" cy="1280160"/>
          </a:xfrm>
          <a:prstGeom prst="rect">
            <a:avLst/>
          </a:prstGeom>
          <a:noFill/>
          <a:ln/>
        </p:spPr>
        <p:txBody>
          <a:bodyPr wrap="square" lIns="0" tIns="0" rIns="0" bIns="0" rtlCol="0" anchor="ctr">
            <a:normAutofit/>
          </a:bodyPr>
          <a:lstStyle/>
          <a:p>
            <a:pPr marL="0" indent="0">
              <a:buNone/>
            </a:pPr>
            <a:r>
              <a:rPr lang="en-US" sz="3000" b="1" dirty="0">
                <a:solidFill>
                  <a:srgbClr val="FFFFFF"/>
                </a:solidFill>
                <a:latin typeface="Aptos Display" pitchFamily="34" charset="0"/>
                <a:ea typeface="Aptos Display" pitchFamily="34" charset="-122"/>
                <a:cs typeface="Aptos Display" pitchFamily="34" charset="-120"/>
              </a:rPr>
              <a:t>Practical AI</a:t>
            </a:r>
            <a:endParaRPr lang="en-US" sz="3000" dirty="0"/>
          </a:p>
          <a:p>
            <a:pPr marL="0" indent="0">
              <a:buNone/>
            </a:pPr>
            <a:r>
              <a:rPr lang="en-US" sz="3000" b="1" dirty="0">
                <a:solidFill>
                  <a:srgbClr val="FFFFFF"/>
                </a:solidFill>
                <a:latin typeface="Aptos Display" pitchFamily="34" charset="0"/>
                <a:ea typeface="Aptos Display" pitchFamily="34" charset="-122"/>
                <a:cs typeface="Aptos Display" pitchFamily="34" charset="-120"/>
              </a:rPr>
              <a:t>in Healthcare</a:t>
            </a:r>
            <a:endParaRPr lang="en-US" sz="3000" dirty="0"/>
          </a:p>
        </p:txBody>
      </p:sp>
      <p:sp>
        <p:nvSpPr>
          <p:cNvPr id="7" name="Text 3"/>
          <p:cNvSpPr/>
          <p:nvPr/>
        </p:nvSpPr>
        <p:spPr>
          <a:xfrm>
            <a:off x="658368" y="4416552"/>
            <a:ext cx="3291840" cy="320040"/>
          </a:xfrm>
          <a:prstGeom prst="rect">
            <a:avLst/>
          </a:prstGeom>
          <a:noFill/>
          <a:ln/>
        </p:spPr>
        <p:txBody>
          <a:bodyPr wrap="square" lIns="0" tIns="0" rIns="0" bIns="0" rtlCol="0" anchor="ctr"/>
          <a:lstStyle/>
          <a:p>
            <a:pPr marL="0" indent="0">
              <a:buNone/>
            </a:pPr>
            <a:r>
              <a:rPr lang="en-US" sz="1450" dirty="0">
                <a:solidFill>
                  <a:srgbClr val="E6E1D8"/>
                </a:solidFill>
              </a:rPr>
              <a:t>30-minute practical workshop</a:t>
            </a:r>
            <a:endParaRPr lang="en-US" sz="1450" dirty="0"/>
          </a:p>
        </p:txBody>
      </p:sp>
      <p:sp>
        <p:nvSpPr>
          <p:cNvPr id="8" name="Text 4"/>
          <p:cNvSpPr/>
          <p:nvPr/>
        </p:nvSpPr>
        <p:spPr>
          <a:xfrm>
            <a:off x="658368" y="4828032"/>
            <a:ext cx="3474720" cy="365760"/>
          </a:xfrm>
          <a:prstGeom prst="rect">
            <a:avLst/>
          </a:prstGeom>
          <a:noFill/>
          <a:ln/>
        </p:spPr>
        <p:txBody>
          <a:bodyPr wrap="square" lIns="0" tIns="0" rIns="0" bIns="0" rtlCol="0" anchor="ctr"/>
          <a:lstStyle/>
          <a:p>
            <a:pPr marL="0" indent="0">
              <a:buNone/>
            </a:pPr>
            <a:r>
              <a:rPr lang="en-US" sz="1600" b="1" dirty="0">
                <a:solidFill>
                  <a:srgbClr val="D8AA5A"/>
                </a:solidFill>
              </a:rPr>
              <a:t>Work smarter with AI</a:t>
            </a:r>
            <a:endParaRPr lang="en-US" sz="1600" dirty="0"/>
          </a:p>
        </p:txBody>
      </p:sp>
      <p:sp>
        <p:nvSpPr>
          <p:cNvPr id="9" name="Text 5"/>
          <p:cNvSpPr/>
          <p:nvPr/>
        </p:nvSpPr>
        <p:spPr>
          <a:xfrm>
            <a:off x="658368" y="5870448"/>
            <a:ext cx="2560320" cy="256032"/>
          </a:xfrm>
          <a:prstGeom prst="rect">
            <a:avLst/>
          </a:prstGeom>
          <a:noFill/>
          <a:ln/>
        </p:spPr>
        <p:txBody>
          <a:bodyPr wrap="square" lIns="0" tIns="0" rIns="0" bIns="0" rtlCol="0" anchor="ctr"/>
          <a:lstStyle/>
          <a:p>
            <a:pPr marL="0" indent="0">
              <a:buNone/>
            </a:pPr>
            <a:r>
              <a:rPr lang="en-US" sz="1200" b="1" dirty="0">
                <a:solidFill>
                  <a:srgbClr val="FFFFFF"/>
                </a:solidFill>
              </a:rPr>
              <a:t>Shuhayb Ramjany</a:t>
            </a:r>
            <a:endParaRPr lang="en-US" sz="1200" dirty="0"/>
          </a:p>
        </p:txBody>
      </p:sp>
      <p:sp>
        <p:nvSpPr>
          <p:cNvPr id="10" name="Text 6"/>
          <p:cNvSpPr/>
          <p:nvPr/>
        </p:nvSpPr>
        <p:spPr>
          <a:xfrm>
            <a:off x="658368" y="6144768"/>
            <a:ext cx="914400" cy="219456"/>
          </a:xfrm>
          <a:prstGeom prst="rect">
            <a:avLst/>
          </a:prstGeom>
          <a:noFill/>
          <a:ln/>
        </p:spPr>
        <p:txBody>
          <a:bodyPr wrap="square" lIns="0" tIns="0" rIns="0" bIns="0" rtlCol="0" anchor="ctr"/>
          <a:lstStyle/>
          <a:p>
            <a:pPr marL="0" indent="0">
              <a:buNone/>
            </a:pPr>
            <a:r>
              <a:rPr lang="en-US" sz="1000" dirty="0">
                <a:solidFill>
                  <a:srgbClr val="D8AA5A"/>
                </a:solidFill>
              </a:rPr>
              <a:t>ALIRA</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21792" y="411480"/>
            <a:ext cx="3108960" cy="256032"/>
          </a:xfrm>
          <a:prstGeom prst="rect">
            <a:avLst/>
          </a:prstGeom>
          <a:noFill/>
          <a:ln/>
        </p:spPr>
        <p:txBody>
          <a:bodyPr wrap="square" lIns="0" tIns="0" rIns="0" bIns="0" rtlCol="0" anchor="ctr"/>
          <a:lstStyle/>
          <a:p>
            <a:pPr marL="0" indent="0">
              <a:buNone/>
            </a:pPr>
            <a:r>
              <a:rPr lang="en-US" sz="950" b="1" kern="0" spc="140" dirty="0">
                <a:solidFill>
                  <a:srgbClr val="A8772B"/>
                </a:solidFill>
              </a:rPr>
              <a:t>START WITH THE ROOM</a:t>
            </a:r>
            <a:endParaRPr lang="en-US" sz="950" dirty="0"/>
          </a:p>
        </p:txBody>
      </p:sp>
      <p:sp>
        <p:nvSpPr>
          <p:cNvPr id="3" name="Text 1"/>
          <p:cNvSpPr/>
          <p:nvPr/>
        </p:nvSpPr>
        <p:spPr>
          <a:xfrm>
            <a:off x="621792" y="713232"/>
            <a:ext cx="10881360" cy="594360"/>
          </a:xfrm>
          <a:prstGeom prst="rect">
            <a:avLst/>
          </a:prstGeom>
          <a:noFill/>
          <a:ln/>
        </p:spPr>
        <p:txBody>
          <a:bodyPr wrap="square" lIns="0" tIns="0" rIns="0" bIns="0" rtlCol="0" anchor="ctr">
            <a:normAutofit/>
          </a:bodyPr>
          <a:lstStyle/>
          <a:p>
            <a:pPr marL="0" indent="0">
              <a:buNone/>
            </a:pPr>
            <a:r>
              <a:rPr lang="en-US" sz="2600" b="1" dirty="0">
                <a:solidFill>
                  <a:srgbClr val="11243B"/>
                </a:solidFill>
                <a:latin typeface="Aptos Display" pitchFamily="34" charset="0"/>
                <a:ea typeface="Aptos Display" pitchFamily="34" charset="-122"/>
                <a:cs typeface="Aptos Display" pitchFamily="34" charset="-120"/>
              </a:rPr>
              <a:t>Quick show of hands</a:t>
            </a:r>
            <a:endParaRPr lang="en-US" sz="2600" dirty="0"/>
          </a:p>
        </p:txBody>
      </p:sp>
      <p:sp>
        <p:nvSpPr>
          <p:cNvPr id="4" name="Text 2"/>
          <p:cNvSpPr/>
          <p:nvPr/>
        </p:nvSpPr>
        <p:spPr>
          <a:xfrm>
            <a:off x="640080" y="1371600"/>
            <a:ext cx="10698480" cy="502920"/>
          </a:xfrm>
          <a:prstGeom prst="rect">
            <a:avLst/>
          </a:prstGeom>
          <a:noFill/>
          <a:ln/>
        </p:spPr>
        <p:txBody>
          <a:bodyPr wrap="square" lIns="127" tIns="127" rIns="127" bIns="127" rtlCol="0" anchor="ctr">
            <a:normAutofit/>
          </a:bodyPr>
          <a:lstStyle/>
          <a:p>
            <a:pPr marL="0" indent="0">
              <a:buNone/>
            </a:pPr>
            <a:r>
              <a:rPr lang="en-US" sz="1550" dirty="0">
                <a:solidFill>
                  <a:srgbClr val="6E6A65"/>
                </a:solidFill>
              </a:rPr>
              <a:t>Let us find out where everyone is starting from.</a:t>
            </a:r>
            <a:endParaRPr lang="en-US" sz="1550" dirty="0"/>
          </a:p>
        </p:txBody>
      </p:sp>
      <p:sp>
        <p:nvSpPr>
          <p:cNvPr id="5" name="Shape 3"/>
          <p:cNvSpPr/>
          <p:nvPr/>
        </p:nvSpPr>
        <p:spPr>
          <a:xfrm>
            <a:off x="749808" y="1965960"/>
            <a:ext cx="10469880" cy="1417320"/>
          </a:xfrm>
          <a:prstGeom prst="roundRect">
            <a:avLst>
              <a:gd name="adj" fmla="val 3871"/>
            </a:avLst>
          </a:prstGeom>
          <a:solidFill>
            <a:srgbClr val="FFFFFF"/>
          </a:solidFill>
          <a:ln w="15240">
            <a:solidFill>
              <a:srgbClr val="DDD8CE"/>
            </a:solidFill>
            <a:prstDash val="solid"/>
          </a:ln>
        </p:spPr>
        <p:txBody>
          <a:bodyPr/>
          <a:lstStyle/>
          <a:p>
            <a:endParaRPr lang="en-US"/>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24128" y="2331720"/>
            <a:ext cx="502920" cy="502920"/>
          </a:xfrm>
          <a:prstGeom prst="rect">
            <a:avLst/>
          </a:prstGeom>
        </p:spPr>
      </p:pic>
      <p:sp>
        <p:nvSpPr>
          <p:cNvPr id="7" name="Text 4"/>
          <p:cNvSpPr/>
          <p:nvPr/>
        </p:nvSpPr>
        <p:spPr>
          <a:xfrm>
            <a:off x="1783080" y="2221992"/>
            <a:ext cx="8961120" cy="420624"/>
          </a:xfrm>
          <a:prstGeom prst="rect">
            <a:avLst/>
          </a:prstGeom>
          <a:noFill/>
          <a:ln/>
        </p:spPr>
        <p:txBody>
          <a:bodyPr wrap="square" lIns="0" tIns="0" rIns="0" bIns="0" rtlCol="0" anchor="ctr">
            <a:normAutofit/>
          </a:bodyPr>
          <a:lstStyle/>
          <a:p>
            <a:pPr marL="0" indent="0">
              <a:buNone/>
            </a:pPr>
            <a:r>
              <a:rPr lang="en-US" sz="2100" b="1" dirty="0">
                <a:solidFill>
                  <a:srgbClr val="11243B"/>
                </a:solidFill>
              </a:rPr>
              <a:t>Who has used an AI assistant before?</a:t>
            </a:r>
            <a:endParaRPr lang="en-US" sz="2100" dirty="0"/>
          </a:p>
        </p:txBody>
      </p:sp>
      <p:sp>
        <p:nvSpPr>
          <p:cNvPr id="8" name="Shape 5"/>
          <p:cNvSpPr/>
          <p:nvPr/>
        </p:nvSpPr>
        <p:spPr>
          <a:xfrm>
            <a:off x="749808" y="3794760"/>
            <a:ext cx="10469880" cy="1417320"/>
          </a:xfrm>
          <a:prstGeom prst="roundRect">
            <a:avLst>
              <a:gd name="adj" fmla="val 3871"/>
            </a:avLst>
          </a:prstGeom>
          <a:solidFill>
            <a:srgbClr val="EAF4FA"/>
          </a:solidFill>
          <a:ln w="15240">
            <a:solidFill>
              <a:srgbClr val="C5DDEB"/>
            </a:solidFill>
            <a:prstDash val="solid"/>
          </a:ln>
        </p:spPr>
        <p:txBody>
          <a:bodyPr/>
          <a:lstStyle/>
          <a:p>
            <a:endParaRPr lang="en-US"/>
          </a:p>
        </p:txBody>
      </p:sp>
      <p:pic>
        <p:nvPicPr>
          <p:cNvPr id="9"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24128" y="4160520"/>
            <a:ext cx="502920" cy="502920"/>
          </a:xfrm>
          <a:prstGeom prst="rect">
            <a:avLst/>
          </a:prstGeom>
        </p:spPr>
      </p:pic>
      <p:sp>
        <p:nvSpPr>
          <p:cNvPr id="10" name="Text 6"/>
          <p:cNvSpPr/>
          <p:nvPr/>
        </p:nvSpPr>
        <p:spPr>
          <a:xfrm>
            <a:off x="1783080" y="4050792"/>
            <a:ext cx="8961120" cy="420624"/>
          </a:xfrm>
          <a:prstGeom prst="rect">
            <a:avLst/>
          </a:prstGeom>
          <a:noFill/>
          <a:ln/>
        </p:spPr>
        <p:txBody>
          <a:bodyPr wrap="square" lIns="0" tIns="0" rIns="0" bIns="0" rtlCol="0" anchor="ctr">
            <a:normAutofit/>
          </a:bodyPr>
          <a:lstStyle/>
          <a:p>
            <a:pPr marL="0" indent="0">
              <a:buNone/>
            </a:pPr>
            <a:r>
              <a:rPr lang="en-US" sz="2100" b="1" dirty="0">
                <a:solidFill>
                  <a:srgbClr val="11243B"/>
                </a:solidFill>
              </a:rPr>
              <a:t>Who has opened it, typed something, got a terrible answer and thought…</a:t>
            </a:r>
            <a:endParaRPr lang="en-US" sz="2100" dirty="0"/>
          </a:p>
        </p:txBody>
      </p:sp>
      <p:sp>
        <p:nvSpPr>
          <p:cNvPr id="11" name="Text 7"/>
          <p:cNvSpPr/>
          <p:nvPr/>
        </p:nvSpPr>
        <p:spPr>
          <a:xfrm>
            <a:off x="1783080" y="4581144"/>
            <a:ext cx="5486400" cy="384048"/>
          </a:xfrm>
          <a:prstGeom prst="rect">
            <a:avLst/>
          </a:prstGeom>
          <a:noFill/>
          <a:ln/>
        </p:spPr>
        <p:txBody>
          <a:bodyPr wrap="square" lIns="0" tIns="0" rIns="0" bIns="0" rtlCol="0" anchor="ctr"/>
          <a:lstStyle/>
          <a:p>
            <a:pPr marL="0" indent="0">
              <a:buNone/>
            </a:pPr>
            <a:r>
              <a:rPr lang="en-US" sz="1800" i="1" dirty="0">
                <a:solidFill>
                  <a:srgbClr val="1E6BA8"/>
                </a:solidFill>
              </a:rPr>
              <a:t>“What is the point of this?”</a:t>
            </a:r>
            <a:endParaRPr lang="en-US" sz="1800" dirty="0"/>
          </a:p>
        </p:txBody>
      </p:sp>
      <p:sp>
        <p:nvSpPr>
          <p:cNvPr id="25" name="Slide Number Placeholder 0"/>
          <p:cNvSpPr>
            <a:spLocks noGrp="1"/>
          </p:cNvSpPr>
          <p:nvPr>
            <p:ph type="sldNum" sz="quarter" idx="4294967295"/>
          </p:nvPr>
        </p:nvSpPr>
        <p:spPr>
          <a:xfrm>
            <a:off x="11539728" y="658368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18B83"/>
                </a:solidFill>
                <a:latin typeface="Aptos"/>
                <a:ea typeface="Aptos"/>
                <a:cs typeface="Aptos"/>
              </a:defRPr>
            </a:lvl1pPr>
          </a:lstStyle>
          <a:p>
            <a:pPr algn="l"/>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21792" y="411480"/>
            <a:ext cx="3108960" cy="256032"/>
          </a:xfrm>
          <a:prstGeom prst="rect">
            <a:avLst/>
          </a:prstGeom>
          <a:noFill/>
          <a:ln/>
        </p:spPr>
        <p:txBody>
          <a:bodyPr wrap="square" lIns="0" tIns="0" rIns="0" bIns="0" rtlCol="0" anchor="ctr"/>
          <a:lstStyle/>
          <a:p>
            <a:pPr marL="0" indent="0">
              <a:buNone/>
            </a:pPr>
            <a:r>
              <a:rPr lang="en-US" sz="950" b="1" kern="0" spc="140" dirty="0">
                <a:solidFill>
                  <a:srgbClr val="A8772B"/>
                </a:solidFill>
              </a:rPr>
              <a:t>30 MINUTES</a:t>
            </a:r>
            <a:endParaRPr lang="en-US" sz="950" dirty="0"/>
          </a:p>
        </p:txBody>
      </p:sp>
      <p:sp>
        <p:nvSpPr>
          <p:cNvPr id="3" name="Text 1"/>
          <p:cNvSpPr/>
          <p:nvPr/>
        </p:nvSpPr>
        <p:spPr>
          <a:xfrm>
            <a:off x="621792" y="713232"/>
            <a:ext cx="10881360" cy="594360"/>
          </a:xfrm>
          <a:prstGeom prst="rect">
            <a:avLst/>
          </a:prstGeom>
          <a:noFill/>
          <a:ln/>
        </p:spPr>
        <p:txBody>
          <a:bodyPr wrap="square" lIns="0" tIns="0" rIns="0" bIns="0" rtlCol="0" anchor="ctr">
            <a:normAutofit/>
          </a:bodyPr>
          <a:lstStyle/>
          <a:p>
            <a:pPr marL="0" indent="0">
              <a:buNone/>
            </a:pPr>
            <a:r>
              <a:rPr lang="en-US" sz="2600" b="1" dirty="0">
                <a:solidFill>
                  <a:srgbClr val="11243B"/>
                </a:solidFill>
                <a:latin typeface="Aptos Display" pitchFamily="34" charset="0"/>
                <a:ea typeface="Aptos Display" pitchFamily="34" charset="-122"/>
                <a:cs typeface="Aptos Display" pitchFamily="34" charset="-120"/>
              </a:rPr>
              <a:t>What we are doing today</a:t>
            </a:r>
            <a:endParaRPr lang="en-US" sz="2600" dirty="0"/>
          </a:p>
        </p:txBody>
      </p:sp>
      <p:sp>
        <p:nvSpPr>
          <p:cNvPr id="4" name="Text 2"/>
          <p:cNvSpPr/>
          <p:nvPr/>
        </p:nvSpPr>
        <p:spPr>
          <a:xfrm>
            <a:off x="640080" y="1371600"/>
            <a:ext cx="10698480" cy="502920"/>
          </a:xfrm>
          <a:prstGeom prst="rect">
            <a:avLst/>
          </a:prstGeom>
          <a:noFill/>
          <a:ln/>
        </p:spPr>
        <p:txBody>
          <a:bodyPr wrap="square" lIns="127" tIns="127" rIns="127" bIns="127" rtlCol="0" anchor="ctr">
            <a:normAutofit/>
          </a:bodyPr>
          <a:lstStyle/>
          <a:p>
            <a:pPr marL="0" indent="0">
              <a:buNone/>
            </a:pPr>
            <a:r>
              <a:rPr lang="en-US" sz="1550" dirty="0">
                <a:solidFill>
                  <a:srgbClr val="6E6A65"/>
                </a:solidFill>
              </a:rPr>
              <a:t>You should leave with something you can use tomorrow morning.</a:t>
            </a:r>
            <a:endParaRPr lang="en-US" sz="1550" dirty="0"/>
          </a:p>
        </p:txBody>
      </p:sp>
      <p:sp>
        <p:nvSpPr>
          <p:cNvPr id="5" name="Shape 3"/>
          <p:cNvSpPr/>
          <p:nvPr/>
        </p:nvSpPr>
        <p:spPr>
          <a:xfrm>
            <a:off x="777240" y="2011680"/>
            <a:ext cx="5074920" cy="868680"/>
          </a:xfrm>
          <a:prstGeom prst="roundRect">
            <a:avLst>
              <a:gd name="adj" fmla="val 4211"/>
            </a:avLst>
          </a:prstGeom>
          <a:solidFill>
            <a:srgbClr val="FFFFFF"/>
          </a:solidFill>
          <a:ln w="12700">
            <a:solidFill>
              <a:srgbClr val="E3DED4"/>
            </a:solidFill>
            <a:prstDash val="solid"/>
          </a:ln>
        </p:spPr>
        <p:txBody>
          <a:bodyPr/>
          <a:lstStyle/>
          <a:p>
            <a:endParaRPr lang="en-US"/>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5840" y="2231136"/>
            <a:ext cx="420624" cy="420624"/>
          </a:xfrm>
          <a:prstGeom prst="rect">
            <a:avLst/>
          </a:prstGeom>
        </p:spPr>
      </p:pic>
      <p:sp>
        <p:nvSpPr>
          <p:cNvPr id="7" name="Text 4"/>
          <p:cNvSpPr/>
          <p:nvPr/>
        </p:nvSpPr>
        <p:spPr>
          <a:xfrm>
            <a:off x="1618488" y="2240280"/>
            <a:ext cx="3886200" cy="393192"/>
          </a:xfrm>
          <a:prstGeom prst="rect">
            <a:avLst/>
          </a:prstGeom>
          <a:noFill/>
          <a:ln/>
        </p:spPr>
        <p:txBody>
          <a:bodyPr wrap="square" lIns="0" tIns="0" rIns="0" bIns="0" rtlCol="0" anchor="ctr">
            <a:normAutofit/>
          </a:bodyPr>
          <a:lstStyle/>
          <a:p>
            <a:pPr marL="0" indent="0">
              <a:buNone/>
            </a:pPr>
            <a:r>
              <a:rPr lang="en-US" sz="1750" b="1" dirty="0">
                <a:solidFill>
                  <a:srgbClr val="11243B"/>
                </a:solidFill>
              </a:rPr>
              <a:t>Use AI more confidently</a:t>
            </a:r>
            <a:endParaRPr lang="en-US" sz="1750" dirty="0"/>
          </a:p>
        </p:txBody>
      </p:sp>
      <p:sp>
        <p:nvSpPr>
          <p:cNvPr id="8" name="Shape 5"/>
          <p:cNvSpPr/>
          <p:nvPr/>
        </p:nvSpPr>
        <p:spPr>
          <a:xfrm>
            <a:off x="777240" y="3182112"/>
            <a:ext cx="5074920" cy="868680"/>
          </a:xfrm>
          <a:prstGeom prst="roundRect">
            <a:avLst>
              <a:gd name="adj" fmla="val 4211"/>
            </a:avLst>
          </a:prstGeom>
          <a:solidFill>
            <a:srgbClr val="FFFFFF"/>
          </a:solidFill>
          <a:ln w="12700">
            <a:solidFill>
              <a:srgbClr val="E3DED4"/>
            </a:solidFill>
            <a:prstDash val="solid"/>
          </a:ln>
        </p:spPr>
        <p:txBody>
          <a:bodyPr/>
          <a:lstStyle/>
          <a:p>
            <a:endParaRPr lang="en-US"/>
          </a:p>
        </p:txBody>
      </p:sp>
      <p:pic>
        <p:nvPicPr>
          <p:cNvPr id="9"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05840" y="3401568"/>
            <a:ext cx="420624" cy="420624"/>
          </a:xfrm>
          <a:prstGeom prst="rect">
            <a:avLst/>
          </a:prstGeom>
        </p:spPr>
      </p:pic>
      <p:sp>
        <p:nvSpPr>
          <p:cNvPr id="10" name="Text 6"/>
          <p:cNvSpPr/>
          <p:nvPr/>
        </p:nvSpPr>
        <p:spPr>
          <a:xfrm>
            <a:off x="1618488" y="3410712"/>
            <a:ext cx="3886200" cy="393192"/>
          </a:xfrm>
          <a:prstGeom prst="rect">
            <a:avLst/>
          </a:prstGeom>
          <a:noFill/>
          <a:ln/>
        </p:spPr>
        <p:txBody>
          <a:bodyPr wrap="square" lIns="0" tIns="0" rIns="0" bIns="0" rtlCol="0" anchor="ctr">
            <a:normAutofit/>
          </a:bodyPr>
          <a:lstStyle/>
          <a:p>
            <a:pPr marL="0" indent="0">
              <a:buNone/>
            </a:pPr>
            <a:r>
              <a:rPr lang="en-US" sz="1750" b="1" dirty="0">
                <a:solidFill>
                  <a:srgbClr val="11243B"/>
                </a:solidFill>
              </a:rPr>
              <a:t>Write better instructions</a:t>
            </a:r>
            <a:endParaRPr lang="en-US" sz="1750" dirty="0"/>
          </a:p>
        </p:txBody>
      </p:sp>
      <p:sp>
        <p:nvSpPr>
          <p:cNvPr id="11" name="Shape 7"/>
          <p:cNvSpPr/>
          <p:nvPr/>
        </p:nvSpPr>
        <p:spPr>
          <a:xfrm>
            <a:off x="777240" y="4352544"/>
            <a:ext cx="5074920" cy="868680"/>
          </a:xfrm>
          <a:prstGeom prst="roundRect">
            <a:avLst>
              <a:gd name="adj" fmla="val 4211"/>
            </a:avLst>
          </a:prstGeom>
          <a:solidFill>
            <a:srgbClr val="FFFFFF"/>
          </a:solidFill>
          <a:ln w="12700">
            <a:solidFill>
              <a:srgbClr val="E3DED4"/>
            </a:solidFill>
            <a:prstDash val="solid"/>
          </a:ln>
        </p:spPr>
        <p:txBody>
          <a:bodyPr/>
          <a:lstStyle/>
          <a:p>
            <a:endParaRPr lang="en-US"/>
          </a:p>
        </p:txBody>
      </p:sp>
      <p:pic>
        <p:nvPicPr>
          <p:cNvPr id="12"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05840" y="4572000"/>
            <a:ext cx="420624" cy="420624"/>
          </a:xfrm>
          <a:prstGeom prst="rect">
            <a:avLst/>
          </a:prstGeom>
        </p:spPr>
      </p:pic>
      <p:sp>
        <p:nvSpPr>
          <p:cNvPr id="13" name="Text 8"/>
          <p:cNvSpPr/>
          <p:nvPr/>
        </p:nvSpPr>
        <p:spPr>
          <a:xfrm>
            <a:off x="1618488" y="4581144"/>
            <a:ext cx="3886200" cy="393192"/>
          </a:xfrm>
          <a:prstGeom prst="rect">
            <a:avLst/>
          </a:prstGeom>
          <a:noFill/>
          <a:ln/>
        </p:spPr>
        <p:txBody>
          <a:bodyPr wrap="square" lIns="0" tIns="0" rIns="0" bIns="0" rtlCol="0" anchor="ctr">
            <a:normAutofit/>
          </a:bodyPr>
          <a:lstStyle/>
          <a:p>
            <a:pPr marL="0" indent="0">
              <a:buNone/>
            </a:pPr>
            <a:r>
              <a:rPr lang="en-US" sz="1750" b="1" dirty="0">
                <a:solidFill>
                  <a:srgbClr val="11243B"/>
                </a:solidFill>
              </a:rPr>
              <a:t>Turn everyday work into useful outputs</a:t>
            </a:r>
            <a:endParaRPr lang="en-US" sz="1750" dirty="0"/>
          </a:p>
        </p:txBody>
      </p:sp>
      <p:sp>
        <p:nvSpPr>
          <p:cNvPr id="14" name="Shape 9"/>
          <p:cNvSpPr/>
          <p:nvPr/>
        </p:nvSpPr>
        <p:spPr>
          <a:xfrm>
            <a:off x="6217920" y="2011680"/>
            <a:ext cx="5074920" cy="868680"/>
          </a:xfrm>
          <a:prstGeom prst="roundRect">
            <a:avLst>
              <a:gd name="adj" fmla="val 4211"/>
            </a:avLst>
          </a:prstGeom>
          <a:solidFill>
            <a:srgbClr val="FFFFFF"/>
          </a:solidFill>
          <a:ln w="12700">
            <a:solidFill>
              <a:srgbClr val="E3DED4"/>
            </a:solidFill>
            <a:prstDash val="solid"/>
          </a:ln>
        </p:spPr>
        <p:txBody>
          <a:bodyPr/>
          <a:lstStyle/>
          <a:p>
            <a:endParaRPr lang="en-US"/>
          </a:p>
        </p:txBody>
      </p:sp>
      <p:pic>
        <p:nvPicPr>
          <p:cNvPr id="15"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446520" y="2231136"/>
            <a:ext cx="420624" cy="420624"/>
          </a:xfrm>
          <a:prstGeom prst="rect">
            <a:avLst/>
          </a:prstGeom>
        </p:spPr>
      </p:pic>
      <p:sp>
        <p:nvSpPr>
          <p:cNvPr id="16" name="Text 10"/>
          <p:cNvSpPr/>
          <p:nvPr/>
        </p:nvSpPr>
        <p:spPr>
          <a:xfrm>
            <a:off x="7059168" y="2240280"/>
            <a:ext cx="3886200" cy="393192"/>
          </a:xfrm>
          <a:prstGeom prst="rect">
            <a:avLst/>
          </a:prstGeom>
          <a:noFill/>
          <a:ln/>
        </p:spPr>
        <p:txBody>
          <a:bodyPr wrap="square" lIns="0" tIns="0" rIns="0" bIns="0" rtlCol="0" anchor="ctr">
            <a:normAutofit/>
          </a:bodyPr>
          <a:lstStyle/>
          <a:p>
            <a:pPr marL="0" indent="0">
              <a:buNone/>
            </a:pPr>
            <a:r>
              <a:rPr lang="en-US" sz="1750" b="1" dirty="0">
                <a:solidFill>
                  <a:srgbClr val="11243B"/>
                </a:solidFill>
              </a:rPr>
              <a:t>Understand where AI helps</a:t>
            </a:r>
            <a:endParaRPr lang="en-US" sz="1750" dirty="0"/>
          </a:p>
        </p:txBody>
      </p:sp>
      <p:sp>
        <p:nvSpPr>
          <p:cNvPr id="17" name="Shape 11"/>
          <p:cNvSpPr/>
          <p:nvPr/>
        </p:nvSpPr>
        <p:spPr>
          <a:xfrm>
            <a:off x="6217920" y="3182112"/>
            <a:ext cx="5074920" cy="868680"/>
          </a:xfrm>
          <a:prstGeom prst="roundRect">
            <a:avLst>
              <a:gd name="adj" fmla="val 4211"/>
            </a:avLst>
          </a:prstGeom>
          <a:solidFill>
            <a:srgbClr val="FFFFFF"/>
          </a:solidFill>
          <a:ln w="12700">
            <a:solidFill>
              <a:srgbClr val="E3DED4"/>
            </a:solidFill>
            <a:prstDash val="solid"/>
          </a:ln>
        </p:spPr>
        <p:txBody>
          <a:bodyPr/>
          <a:lstStyle/>
          <a:p>
            <a:endParaRPr lang="en-US"/>
          </a:p>
        </p:txBody>
      </p:sp>
      <p:pic>
        <p:nvPicPr>
          <p:cNvPr id="18"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446520" y="3401568"/>
            <a:ext cx="420624" cy="420624"/>
          </a:xfrm>
          <a:prstGeom prst="rect">
            <a:avLst/>
          </a:prstGeom>
        </p:spPr>
      </p:pic>
      <p:sp>
        <p:nvSpPr>
          <p:cNvPr id="19" name="Text 12"/>
          <p:cNvSpPr/>
          <p:nvPr/>
        </p:nvSpPr>
        <p:spPr>
          <a:xfrm>
            <a:off x="7059168" y="3410712"/>
            <a:ext cx="3886200" cy="393192"/>
          </a:xfrm>
          <a:prstGeom prst="rect">
            <a:avLst/>
          </a:prstGeom>
          <a:noFill/>
          <a:ln/>
        </p:spPr>
        <p:txBody>
          <a:bodyPr wrap="square" lIns="0" tIns="0" rIns="0" bIns="0" rtlCol="0" anchor="ctr">
            <a:normAutofit/>
          </a:bodyPr>
          <a:lstStyle/>
          <a:p>
            <a:pPr marL="0" indent="0">
              <a:buNone/>
            </a:pPr>
            <a:r>
              <a:rPr lang="en-US" sz="1750" b="1" dirty="0">
                <a:solidFill>
                  <a:srgbClr val="11243B"/>
                </a:solidFill>
              </a:rPr>
              <a:t>Know when not to use it</a:t>
            </a:r>
            <a:endParaRPr lang="en-US" sz="1750" dirty="0"/>
          </a:p>
        </p:txBody>
      </p:sp>
      <p:sp>
        <p:nvSpPr>
          <p:cNvPr id="25" name="Slide Number Placeholder 0"/>
          <p:cNvSpPr>
            <a:spLocks noGrp="1"/>
          </p:cNvSpPr>
          <p:nvPr>
            <p:ph type="sldNum" sz="quarter" idx="4294967295"/>
          </p:nvPr>
        </p:nvSpPr>
        <p:spPr>
          <a:xfrm>
            <a:off x="11539728" y="658368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18B83"/>
                </a:solidFill>
                <a:latin typeface="Aptos"/>
                <a:ea typeface="Aptos"/>
                <a:cs typeface="Aptos"/>
              </a:defRPr>
            </a:lvl1pPr>
          </a:lstStyle>
          <a:p>
            <a:pPr algn="l"/>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21792" y="411480"/>
            <a:ext cx="3108960" cy="256032"/>
          </a:xfrm>
          <a:prstGeom prst="rect">
            <a:avLst/>
          </a:prstGeom>
          <a:noFill/>
          <a:ln/>
        </p:spPr>
        <p:txBody>
          <a:bodyPr wrap="square" lIns="0" tIns="0" rIns="0" bIns="0" rtlCol="0" anchor="ctr"/>
          <a:lstStyle/>
          <a:p>
            <a:pPr marL="0" indent="0">
              <a:buNone/>
            </a:pPr>
            <a:r>
              <a:rPr lang="en-US" sz="950" b="1" kern="0" spc="140" dirty="0">
                <a:solidFill>
                  <a:srgbClr val="A8772B"/>
                </a:solidFill>
              </a:rPr>
              <a:t>MINDSET</a:t>
            </a:r>
            <a:endParaRPr lang="en-US" sz="950" dirty="0"/>
          </a:p>
        </p:txBody>
      </p:sp>
      <p:sp>
        <p:nvSpPr>
          <p:cNvPr id="3" name="Text 1"/>
          <p:cNvSpPr/>
          <p:nvPr/>
        </p:nvSpPr>
        <p:spPr>
          <a:xfrm>
            <a:off x="621792" y="713232"/>
            <a:ext cx="10881360" cy="594360"/>
          </a:xfrm>
          <a:prstGeom prst="rect">
            <a:avLst/>
          </a:prstGeom>
          <a:noFill/>
          <a:ln/>
        </p:spPr>
        <p:txBody>
          <a:bodyPr wrap="square" lIns="0" tIns="0" rIns="0" bIns="0" rtlCol="0" anchor="ctr">
            <a:normAutofit/>
          </a:bodyPr>
          <a:lstStyle/>
          <a:p>
            <a:pPr marL="0" indent="0">
              <a:buNone/>
            </a:pPr>
            <a:r>
              <a:rPr lang="en-US" sz="2600" b="1" dirty="0">
                <a:solidFill>
                  <a:srgbClr val="11243B"/>
                </a:solidFill>
                <a:latin typeface="Aptos Display" pitchFamily="34" charset="0"/>
                <a:ea typeface="Aptos Display" pitchFamily="34" charset="-122"/>
                <a:cs typeface="Aptos Display" pitchFamily="34" charset="-120"/>
              </a:rPr>
              <a:t>AI is not here to replace your judgement</a:t>
            </a:r>
            <a:endParaRPr lang="en-US" sz="2600" dirty="0"/>
          </a:p>
        </p:txBody>
      </p:sp>
      <p:sp>
        <p:nvSpPr>
          <p:cNvPr id="4" name="Text 2"/>
          <p:cNvSpPr/>
          <p:nvPr/>
        </p:nvSpPr>
        <p:spPr>
          <a:xfrm>
            <a:off x="640080" y="1371600"/>
            <a:ext cx="10698480" cy="502920"/>
          </a:xfrm>
          <a:prstGeom prst="rect">
            <a:avLst/>
          </a:prstGeom>
          <a:noFill/>
          <a:ln/>
        </p:spPr>
        <p:txBody>
          <a:bodyPr wrap="square" lIns="127" tIns="127" rIns="127" bIns="127" rtlCol="0" anchor="ctr">
            <a:normAutofit/>
          </a:bodyPr>
          <a:lstStyle/>
          <a:p>
            <a:pPr marL="0" indent="0">
              <a:buNone/>
            </a:pPr>
            <a:r>
              <a:rPr lang="en-US" sz="1550" dirty="0">
                <a:solidFill>
                  <a:srgbClr val="6E6A65"/>
                </a:solidFill>
              </a:rPr>
              <a:t>Treat it as a capable assistant, not an authority.</a:t>
            </a:r>
            <a:endParaRPr lang="en-US" sz="1550" dirty="0"/>
          </a:p>
        </p:txBody>
      </p:sp>
      <p:sp>
        <p:nvSpPr>
          <p:cNvPr id="5" name="Shape 3"/>
          <p:cNvSpPr/>
          <p:nvPr/>
        </p:nvSpPr>
        <p:spPr>
          <a:xfrm>
            <a:off x="777240" y="1874520"/>
            <a:ext cx="5120640" cy="3566160"/>
          </a:xfrm>
          <a:prstGeom prst="roundRect">
            <a:avLst>
              <a:gd name="adj" fmla="val 1282"/>
            </a:avLst>
          </a:prstGeom>
          <a:solidFill>
            <a:srgbClr val="EAF4FA"/>
          </a:solidFill>
          <a:ln w="12700">
            <a:solidFill>
              <a:srgbClr val="C6DEEB"/>
            </a:solidFill>
            <a:prstDash val="solid"/>
          </a:ln>
        </p:spPr>
        <p:txBody>
          <a:bodyPr/>
          <a:lstStyle/>
          <a:p>
            <a:endParaRPr lang="en-US"/>
          </a:p>
        </p:txBody>
      </p:sp>
      <p:sp>
        <p:nvSpPr>
          <p:cNvPr id="6" name="Text 4"/>
          <p:cNvSpPr/>
          <p:nvPr/>
        </p:nvSpPr>
        <p:spPr>
          <a:xfrm>
            <a:off x="1051560" y="2148840"/>
            <a:ext cx="1828800" cy="365760"/>
          </a:xfrm>
          <a:prstGeom prst="rect">
            <a:avLst/>
          </a:prstGeom>
          <a:noFill/>
          <a:ln/>
        </p:spPr>
        <p:txBody>
          <a:bodyPr wrap="square" lIns="0" tIns="0" rIns="0" bIns="0" rtlCol="0" anchor="ctr"/>
          <a:lstStyle/>
          <a:p>
            <a:pPr marL="0" indent="0">
              <a:buNone/>
            </a:pPr>
            <a:r>
              <a:rPr lang="en-US" sz="1900" b="1" dirty="0">
                <a:solidFill>
                  <a:srgbClr val="1E6BA8"/>
                </a:solidFill>
              </a:rPr>
              <a:t>Useful as</a:t>
            </a:r>
            <a:endParaRPr lang="en-US" sz="1900" dirty="0"/>
          </a:p>
        </p:txBody>
      </p:sp>
      <p:sp>
        <p:nvSpPr>
          <p:cNvPr id="7" name="Text 5"/>
          <p:cNvSpPr/>
          <p:nvPr/>
        </p:nvSpPr>
        <p:spPr>
          <a:xfrm>
            <a:off x="1051560" y="2651760"/>
            <a:ext cx="4389120" cy="2377440"/>
          </a:xfrm>
          <a:prstGeom prst="rect">
            <a:avLst/>
          </a:prstGeom>
          <a:noFill/>
          <a:ln/>
        </p:spPr>
        <p:txBody>
          <a:bodyPr wrap="square" lIns="381" tIns="381" rIns="381" bIns="381" rtlCol="0" anchor="ctr">
            <a:normAutofit/>
          </a:bodyPr>
          <a:lstStyle/>
          <a:p>
            <a:pPr marL="190500" indent="-190500">
              <a:buSzPct val="100000"/>
              <a:buChar char="•"/>
            </a:pPr>
            <a:r>
              <a:rPr lang="en-US" sz="1700" dirty="0">
                <a:solidFill>
                  <a:srgbClr val="232322"/>
                </a:solidFill>
              </a:rPr>
              <a:t>A first draft assistant</a:t>
            </a:r>
            <a:endParaRPr lang="en-US" sz="1700" dirty="0"/>
          </a:p>
          <a:p>
            <a:pPr marL="190500" indent="-190500">
              <a:buSzPct val="100000"/>
              <a:buChar char="•"/>
            </a:pPr>
            <a:r>
              <a:rPr lang="en-US" sz="1700" dirty="0">
                <a:solidFill>
                  <a:srgbClr val="232322"/>
                </a:solidFill>
              </a:rPr>
              <a:t>A thinking partner</a:t>
            </a:r>
            <a:endParaRPr lang="en-US" sz="1700" dirty="0"/>
          </a:p>
          <a:p>
            <a:pPr marL="190500" indent="-190500">
              <a:buSzPct val="100000"/>
              <a:buChar char="•"/>
            </a:pPr>
            <a:r>
              <a:rPr lang="en-US" sz="1700" dirty="0">
                <a:solidFill>
                  <a:srgbClr val="232322"/>
                </a:solidFill>
              </a:rPr>
              <a:t>A summariser</a:t>
            </a:r>
            <a:endParaRPr lang="en-US" sz="1700" dirty="0"/>
          </a:p>
          <a:p>
            <a:pPr marL="190500" indent="-190500">
              <a:buSzPct val="100000"/>
              <a:buChar char="•"/>
            </a:pPr>
            <a:r>
              <a:rPr lang="en-US" sz="1700" dirty="0">
                <a:solidFill>
                  <a:srgbClr val="232322"/>
                </a:solidFill>
              </a:rPr>
              <a:t>A structure builder</a:t>
            </a:r>
            <a:endParaRPr lang="en-US" sz="1700" dirty="0"/>
          </a:p>
          <a:p>
            <a:pPr marL="190500" indent="-190500">
              <a:buSzPct val="100000"/>
              <a:buChar char="•"/>
            </a:pPr>
            <a:r>
              <a:rPr lang="en-US" sz="1700" dirty="0">
                <a:solidFill>
                  <a:srgbClr val="232322"/>
                </a:solidFill>
              </a:rPr>
              <a:t>A writing assistant</a:t>
            </a:r>
            <a:endParaRPr lang="en-US" sz="1700" dirty="0"/>
          </a:p>
          <a:p>
            <a:pPr marL="190500" indent="-190500">
              <a:buSzPct val="100000"/>
              <a:buChar char="•"/>
            </a:pPr>
            <a:r>
              <a:rPr lang="en-US" sz="1700" dirty="0">
                <a:solidFill>
                  <a:srgbClr val="232322"/>
                </a:solidFill>
              </a:rPr>
              <a:t>A way to get started faster</a:t>
            </a:r>
            <a:endParaRPr lang="en-US" sz="1700" dirty="0"/>
          </a:p>
        </p:txBody>
      </p:sp>
      <p:sp>
        <p:nvSpPr>
          <p:cNvPr id="8" name="Shape 6"/>
          <p:cNvSpPr/>
          <p:nvPr/>
        </p:nvSpPr>
        <p:spPr>
          <a:xfrm>
            <a:off x="6263640" y="1874520"/>
            <a:ext cx="5120640" cy="3566160"/>
          </a:xfrm>
          <a:prstGeom prst="roundRect">
            <a:avLst>
              <a:gd name="adj" fmla="val 1282"/>
            </a:avLst>
          </a:prstGeom>
          <a:solidFill>
            <a:srgbClr val="FFF5F3"/>
          </a:solidFill>
          <a:ln w="12700">
            <a:solidFill>
              <a:srgbClr val="E8C3BC"/>
            </a:solidFill>
            <a:prstDash val="solid"/>
          </a:ln>
        </p:spPr>
        <p:txBody>
          <a:bodyPr/>
          <a:lstStyle/>
          <a:p>
            <a:endParaRPr lang="en-US"/>
          </a:p>
        </p:txBody>
      </p:sp>
      <p:sp>
        <p:nvSpPr>
          <p:cNvPr id="9" name="Text 7"/>
          <p:cNvSpPr/>
          <p:nvPr/>
        </p:nvSpPr>
        <p:spPr>
          <a:xfrm>
            <a:off x="6537960" y="2148840"/>
            <a:ext cx="914400" cy="365760"/>
          </a:xfrm>
          <a:prstGeom prst="rect">
            <a:avLst/>
          </a:prstGeom>
          <a:noFill/>
          <a:ln/>
        </p:spPr>
        <p:txBody>
          <a:bodyPr wrap="square" lIns="0" tIns="0" rIns="0" bIns="0" rtlCol="0" anchor="ctr"/>
          <a:lstStyle/>
          <a:p>
            <a:pPr marL="0" indent="0">
              <a:buNone/>
            </a:pPr>
            <a:r>
              <a:rPr lang="en-US" sz="1900" b="1" dirty="0">
                <a:solidFill>
                  <a:srgbClr val="B84A4A"/>
                </a:solidFill>
              </a:rPr>
              <a:t>Not</a:t>
            </a:r>
            <a:endParaRPr lang="en-US" sz="1900" dirty="0"/>
          </a:p>
        </p:txBody>
      </p:sp>
      <p:sp>
        <p:nvSpPr>
          <p:cNvPr id="10" name="Text 8"/>
          <p:cNvSpPr/>
          <p:nvPr/>
        </p:nvSpPr>
        <p:spPr>
          <a:xfrm>
            <a:off x="6537960" y="2651760"/>
            <a:ext cx="4206240" cy="2194560"/>
          </a:xfrm>
          <a:prstGeom prst="rect">
            <a:avLst/>
          </a:prstGeom>
          <a:noFill/>
          <a:ln/>
        </p:spPr>
        <p:txBody>
          <a:bodyPr wrap="square" lIns="381" tIns="381" rIns="381" bIns="381" rtlCol="0" anchor="ctr">
            <a:normAutofit/>
          </a:bodyPr>
          <a:lstStyle/>
          <a:p>
            <a:pPr marL="190500" indent="-190500">
              <a:buSzPct val="100000"/>
              <a:buChar char="•"/>
            </a:pPr>
            <a:r>
              <a:rPr lang="en-US" sz="1700" dirty="0">
                <a:solidFill>
                  <a:srgbClr val="232322"/>
                </a:solidFill>
              </a:rPr>
              <a:t>The final decision maker</a:t>
            </a:r>
            <a:endParaRPr lang="en-US" sz="1700" dirty="0"/>
          </a:p>
          <a:p>
            <a:pPr marL="190500" indent="-190500">
              <a:buSzPct val="100000"/>
              <a:buChar char="•"/>
            </a:pPr>
            <a:r>
              <a:rPr lang="en-US" sz="1700" dirty="0">
                <a:solidFill>
                  <a:srgbClr val="232322"/>
                </a:solidFill>
              </a:rPr>
              <a:t>The clinical expert</a:t>
            </a:r>
            <a:endParaRPr lang="en-US" sz="1700" dirty="0"/>
          </a:p>
          <a:p>
            <a:pPr marL="190500" indent="-190500">
              <a:buSzPct val="100000"/>
              <a:buChar char="•"/>
            </a:pPr>
            <a:r>
              <a:rPr lang="en-US" sz="1700" dirty="0">
                <a:solidFill>
                  <a:srgbClr val="232322"/>
                </a:solidFill>
              </a:rPr>
              <a:t>The source of truth</a:t>
            </a:r>
            <a:endParaRPr lang="en-US" sz="1700" dirty="0"/>
          </a:p>
          <a:p>
            <a:pPr marL="190500" indent="-190500">
              <a:buSzPct val="100000"/>
              <a:buChar char="•"/>
            </a:pPr>
            <a:r>
              <a:rPr lang="en-US" sz="1700" dirty="0">
                <a:solidFill>
                  <a:srgbClr val="232322"/>
                </a:solidFill>
              </a:rPr>
              <a:t>A replacement for professional judgement</a:t>
            </a:r>
            <a:endParaRPr lang="en-US" sz="1700" dirty="0"/>
          </a:p>
        </p:txBody>
      </p:sp>
      <p:sp>
        <p:nvSpPr>
          <p:cNvPr id="11" name="Text 9"/>
          <p:cNvSpPr/>
          <p:nvPr/>
        </p:nvSpPr>
        <p:spPr>
          <a:xfrm>
            <a:off x="1005840" y="5806440"/>
            <a:ext cx="10241280" cy="420624"/>
          </a:xfrm>
          <a:prstGeom prst="rect">
            <a:avLst/>
          </a:prstGeom>
          <a:noFill/>
          <a:ln/>
        </p:spPr>
        <p:txBody>
          <a:bodyPr wrap="square" lIns="0" tIns="0" rIns="0" bIns="0" rtlCol="0" anchor="ctr"/>
          <a:lstStyle/>
          <a:p>
            <a:pPr marL="0" indent="0" algn="ctr">
              <a:buNone/>
            </a:pPr>
            <a:r>
              <a:rPr lang="en-US" sz="1850" b="1" i="1" dirty="0">
                <a:solidFill>
                  <a:srgbClr val="11243B"/>
                </a:solidFill>
              </a:rPr>
              <a:t>“AI can help you think faster. It should not think instead of you.”</a:t>
            </a:r>
            <a:endParaRPr lang="en-US" sz="1850" dirty="0"/>
          </a:p>
        </p:txBody>
      </p:sp>
      <p:sp>
        <p:nvSpPr>
          <p:cNvPr id="25" name="Slide Number Placeholder 0"/>
          <p:cNvSpPr>
            <a:spLocks noGrp="1"/>
          </p:cNvSpPr>
          <p:nvPr>
            <p:ph type="sldNum" sz="quarter" idx="4294967295"/>
          </p:nvPr>
        </p:nvSpPr>
        <p:spPr>
          <a:xfrm>
            <a:off x="11539728" y="658368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18B83"/>
                </a:solidFill>
                <a:latin typeface="Aptos"/>
                <a:ea typeface="Aptos"/>
                <a:cs typeface="Aptos"/>
              </a:defRPr>
            </a:lvl1pPr>
          </a:lstStyle>
          <a:p>
            <a:pPr algn="l"/>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21792" y="411480"/>
            <a:ext cx="3108960" cy="256032"/>
          </a:xfrm>
          <a:prstGeom prst="rect">
            <a:avLst/>
          </a:prstGeom>
          <a:noFill/>
          <a:ln/>
        </p:spPr>
        <p:txBody>
          <a:bodyPr wrap="square" lIns="0" tIns="0" rIns="0" bIns="0" rtlCol="0" anchor="ctr"/>
          <a:lstStyle/>
          <a:p>
            <a:pPr marL="0" indent="0">
              <a:buNone/>
            </a:pPr>
            <a:r>
              <a:rPr lang="en-US" sz="950" b="1" kern="0" spc="140" dirty="0">
                <a:solidFill>
                  <a:srgbClr val="A8772B"/>
                </a:solidFill>
              </a:rPr>
              <a:t>EVERYDAY WORK</a:t>
            </a:r>
            <a:endParaRPr lang="en-US" sz="950" dirty="0"/>
          </a:p>
        </p:txBody>
      </p:sp>
      <p:sp>
        <p:nvSpPr>
          <p:cNvPr id="3" name="Text 1"/>
          <p:cNvSpPr/>
          <p:nvPr/>
        </p:nvSpPr>
        <p:spPr>
          <a:xfrm>
            <a:off x="621792" y="713232"/>
            <a:ext cx="10881360" cy="594360"/>
          </a:xfrm>
          <a:prstGeom prst="rect">
            <a:avLst/>
          </a:prstGeom>
          <a:noFill/>
          <a:ln/>
        </p:spPr>
        <p:txBody>
          <a:bodyPr wrap="square" lIns="0" tIns="0" rIns="0" bIns="0" rtlCol="0" anchor="ctr">
            <a:normAutofit/>
          </a:bodyPr>
          <a:lstStyle/>
          <a:p>
            <a:pPr marL="0" indent="0">
              <a:buNone/>
            </a:pPr>
            <a:r>
              <a:rPr lang="en-US" sz="2600" b="1" dirty="0">
                <a:solidFill>
                  <a:srgbClr val="11243B"/>
                </a:solidFill>
                <a:latin typeface="Aptos Display" pitchFamily="34" charset="0"/>
                <a:ea typeface="Aptos Display" pitchFamily="34" charset="-122"/>
                <a:cs typeface="Aptos Display" pitchFamily="34" charset="-120"/>
              </a:rPr>
              <a:t>Where could it help you tomorrow?</a:t>
            </a:r>
            <a:endParaRPr lang="en-US" sz="2600" dirty="0"/>
          </a:p>
        </p:txBody>
      </p:sp>
      <p:sp>
        <p:nvSpPr>
          <p:cNvPr id="4" name="Text 2"/>
          <p:cNvSpPr/>
          <p:nvPr/>
        </p:nvSpPr>
        <p:spPr>
          <a:xfrm>
            <a:off x="640080" y="1371600"/>
            <a:ext cx="10698480" cy="502920"/>
          </a:xfrm>
          <a:prstGeom prst="rect">
            <a:avLst/>
          </a:prstGeom>
          <a:noFill/>
          <a:ln/>
        </p:spPr>
        <p:txBody>
          <a:bodyPr wrap="square" lIns="127" tIns="127" rIns="127" bIns="127" rtlCol="0" anchor="ctr">
            <a:normAutofit/>
          </a:bodyPr>
          <a:lstStyle/>
          <a:p>
            <a:pPr marL="0" indent="0">
              <a:buNone/>
            </a:pPr>
            <a:r>
              <a:rPr lang="en-US" sz="1550" dirty="0">
                <a:solidFill>
                  <a:srgbClr val="6E6A65"/>
                </a:solidFill>
              </a:rPr>
              <a:t>Pick the work you already do. Do not start by inventing a new process.</a:t>
            </a:r>
            <a:endParaRPr lang="en-US" sz="1550" dirty="0"/>
          </a:p>
        </p:txBody>
      </p:sp>
      <p:sp>
        <p:nvSpPr>
          <p:cNvPr id="5" name="Shape 3"/>
          <p:cNvSpPr/>
          <p:nvPr/>
        </p:nvSpPr>
        <p:spPr>
          <a:xfrm>
            <a:off x="658368" y="2084832"/>
            <a:ext cx="1993392" cy="1353312"/>
          </a:xfrm>
          <a:prstGeom prst="roundRect">
            <a:avLst>
              <a:gd name="adj" fmla="val 3378"/>
            </a:avLst>
          </a:prstGeom>
          <a:solidFill>
            <a:srgbClr val="FFFFFF"/>
          </a:solidFill>
          <a:ln w="12700">
            <a:solidFill>
              <a:srgbClr val="E1DDD5"/>
            </a:solidFill>
            <a:prstDash val="solid"/>
          </a:ln>
        </p:spPr>
        <p:txBody>
          <a:bodyPr/>
          <a:lstStyle/>
          <a:p>
            <a:endParaRPr lang="en-US"/>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71600" y="2304288"/>
            <a:ext cx="457200" cy="457200"/>
          </a:xfrm>
          <a:prstGeom prst="rect">
            <a:avLst/>
          </a:prstGeom>
        </p:spPr>
      </p:pic>
      <p:sp>
        <p:nvSpPr>
          <p:cNvPr id="7" name="Text 4"/>
          <p:cNvSpPr/>
          <p:nvPr/>
        </p:nvSpPr>
        <p:spPr>
          <a:xfrm>
            <a:off x="768096" y="2871216"/>
            <a:ext cx="1773936" cy="347472"/>
          </a:xfrm>
          <a:prstGeom prst="rect">
            <a:avLst/>
          </a:prstGeom>
          <a:noFill/>
          <a:ln/>
        </p:spPr>
        <p:txBody>
          <a:bodyPr wrap="square" lIns="0" tIns="0" rIns="0" bIns="0" rtlCol="0" anchor="ctr">
            <a:normAutofit/>
          </a:bodyPr>
          <a:lstStyle/>
          <a:p>
            <a:pPr marL="0" indent="0" algn="ctr">
              <a:buNone/>
            </a:pPr>
            <a:r>
              <a:rPr lang="en-US" sz="1250" b="1" dirty="0">
                <a:solidFill>
                  <a:srgbClr val="11243B"/>
                </a:solidFill>
              </a:rPr>
              <a:t>Meeting notes</a:t>
            </a:r>
            <a:endParaRPr lang="en-US" sz="1250" dirty="0"/>
          </a:p>
        </p:txBody>
      </p:sp>
      <p:sp>
        <p:nvSpPr>
          <p:cNvPr id="8" name="Shape 5"/>
          <p:cNvSpPr/>
          <p:nvPr/>
        </p:nvSpPr>
        <p:spPr>
          <a:xfrm>
            <a:off x="2944368" y="2084832"/>
            <a:ext cx="1993392" cy="1353312"/>
          </a:xfrm>
          <a:prstGeom prst="roundRect">
            <a:avLst>
              <a:gd name="adj" fmla="val 3378"/>
            </a:avLst>
          </a:prstGeom>
          <a:solidFill>
            <a:srgbClr val="FFFFFF"/>
          </a:solidFill>
          <a:ln w="12700">
            <a:solidFill>
              <a:srgbClr val="E1DDD5"/>
            </a:solidFill>
            <a:prstDash val="solid"/>
          </a:ln>
        </p:spPr>
        <p:txBody>
          <a:bodyPr/>
          <a:lstStyle/>
          <a:p>
            <a:endParaRPr lang="en-US"/>
          </a:p>
        </p:txBody>
      </p:sp>
      <p:pic>
        <p:nvPicPr>
          <p:cNvPr id="9"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657600" y="2304288"/>
            <a:ext cx="457200" cy="457200"/>
          </a:xfrm>
          <a:prstGeom prst="rect">
            <a:avLst/>
          </a:prstGeom>
        </p:spPr>
      </p:pic>
      <p:sp>
        <p:nvSpPr>
          <p:cNvPr id="10" name="Text 6"/>
          <p:cNvSpPr/>
          <p:nvPr/>
        </p:nvSpPr>
        <p:spPr>
          <a:xfrm>
            <a:off x="3054096" y="2871216"/>
            <a:ext cx="1773936" cy="347472"/>
          </a:xfrm>
          <a:prstGeom prst="rect">
            <a:avLst/>
          </a:prstGeom>
          <a:noFill/>
          <a:ln/>
        </p:spPr>
        <p:txBody>
          <a:bodyPr wrap="square" lIns="0" tIns="0" rIns="0" bIns="0" rtlCol="0" anchor="ctr">
            <a:normAutofit/>
          </a:bodyPr>
          <a:lstStyle/>
          <a:p>
            <a:pPr marL="0" indent="0" algn="ctr">
              <a:buNone/>
            </a:pPr>
            <a:r>
              <a:rPr lang="en-US" sz="1250" b="1" dirty="0">
                <a:solidFill>
                  <a:srgbClr val="11243B"/>
                </a:solidFill>
              </a:rPr>
              <a:t>Emails</a:t>
            </a:r>
            <a:endParaRPr lang="en-US" sz="1250" dirty="0"/>
          </a:p>
        </p:txBody>
      </p:sp>
      <p:sp>
        <p:nvSpPr>
          <p:cNvPr id="11" name="Shape 7"/>
          <p:cNvSpPr/>
          <p:nvPr/>
        </p:nvSpPr>
        <p:spPr>
          <a:xfrm>
            <a:off x="5230368" y="2084832"/>
            <a:ext cx="1993392" cy="1353312"/>
          </a:xfrm>
          <a:prstGeom prst="roundRect">
            <a:avLst>
              <a:gd name="adj" fmla="val 3378"/>
            </a:avLst>
          </a:prstGeom>
          <a:solidFill>
            <a:srgbClr val="FFFFFF"/>
          </a:solidFill>
          <a:ln w="12700">
            <a:solidFill>
              <a:srgbClr val="E1DDD5"/>
            </a:solidFill>
            <a:prstDash val="solid"/>
          </a:ln>
        </p:spPr>
        <p:txBody>
          <a:bodyPr/>
          <a:lstStyle/>
          <a:p>
            <a:endParaRPr lang="en-US"/>
          </a:p>
        </p:txBody>
      </p:sp>
      <p:pic>
        <p:nvPicPr>
          <p:cNvPr id="12"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43600" y="2304288"/>
            <a:ext cx="457200" cy="457200"/>
          </a:xfrm>
          <a:prstGeom prst="rect">
            <a:avLst/>
          </a:prstGeom>
        </p:spPr>
      </p:pic>
      <p:sp>
        <p:nvSpPr>
          <p:cNvPr id="13" name="Text 8"/>
          <p:cNvSpPr/>
          <p:nvPr/>
        </p:nvSpPr>
        <p:spPr>
          <a:xfrm>
            <a:off x="5340096" y="2871216"/>
            <a:ext cx="1773936" cy="347472"/>
          </a:xfrm>
          <a:prstGeom prst="rect">
            <a:avLst/>
          </a:prstGeom>
          <a:noFill/>
          <a:ln/>
        </p:spPr>
        <p:txBody>
          <a:bodyPr wrap="square" lIns="0" tIns="0" rIns="0" bIns="0" rtlCol="0" anchor="ctr">
            <a:normAutofit/>
          </a:bodyPr>
          <a:lstStyle/>
          <a:p>
            <a:pPr marL="0" indent="0" algn="ctr">
              <a:buNone/>
            </a:pPr>
            <a:r>
              <a:rPr lang="en-US" sz="1250" b="1" dirty="0">
                <a:solidFill>
                  <a:srgbClr val="11243B"/>
                </a:solidFill>
              </a:rPr>
              <a:t>Reports</a:t>
            </a:r>
            <a:endParaRPr lang="en-US" sz="1250" dirty="0"/>
          </a:p>
        </p:txBody>
      </p:sp>
      <p:sp>
        <p:nvSpPr>
          <p:cNvPr id="14" name="Shape 9"/>
          <p:cNvSpPr/>
          <p:nvPr/>
        </p:nvSpPr>
        <p:spPr>
          <a:xfrm>
            <a:off x="7516368" y="2084832"/>
            <a:ext cx="1993392" cy="1353312"/>
          </a:xfrm>
          <a:prstGeom prst="roundRect">
            <a:avLst>
              <a:gd name="adj" fmla="val 3378"/>
            </a:avLst>
          </a:prstGeom>
          <a:solidFill>
            <a:srgbClr val="FFFFFF"/>
          </a:solidFill>
          <a:ln w="12700">
            <a:solidFill>
              <a:srgbClr val="E1DDD5"/>
            </a:solidFill>
            <a:prstDash val="solid"/>
          </a:ln>
        </p:spPr>
        <p:txBody>
          <a:bodyPr/>
          <a:lstStyle/>
          <a:p>
            <a:endParaRPr lang="en-US"/>
          </a:p>
        </p:txBody>
      </p:sp>
      <p:pic>
        <p:nvPicPr>
          <p:cNvPr id="15"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29600" y="2304288"/>
            <a:ext cx="457200" cy="457200"/>
          </a:xfrm>
          <a:prstGeom prst="rect">
            <a:avLst/>
          </a:prstGeom>
        </p:spPr>
      </p:pic>
      <p:sp>
        <p:nvSpPr>
          <p:cNvPr id="16" name="Text 10"/>
          <p:cNvSpPr/>
          <p:nvPr/>
        </p:nvSpPr>
        <p:spPr>
          <a:xfrm>
            <a:off x="7626096" y="2871216"/>
            <a:ext cx="1773936" cy="347472"/>
          </a:xfrm>
          <a:prstGeom prst="rect">
            <a:avLst/>
          </a:prstGeom>
          <a:noFill/>
          <a:ln/>
        </p:spPr>
        <p:txBody>
          <a:bodyPr wrap="square" lIns="0" tIns="0" rIns="0" bIns="0" rtlCol="0" anchor="ctr">
            <a:normAutofit/>
          </a:bodyPr>
          <a:lstStyle/>
          <a:p>
            <a:pPr marL="0" indent="0" algn="ctr">
              <a:buNone/>
            </a:pPr>
            <a:r>
              <a:rPr lang="en-US" sz="1250" b="1" dirty="0">
                <a:solidFill>
                  <a:srgbClr val="11243B"/>
                </a:solidFill>
              </a:rPr>
              <a:t>Project updates</a:t>
            </a:r>
            <a:endParaRPr lang="en-US" sz="1250" dirty="0"/>
          </a:p>
        </p:txBody>
      </p:sp>
      <p:sp>
        <p:nvSpPr>
          <p:cNvPr id="17" name="Shape 11"/>
          <p:cNvSpPr/>
          <p:nvPr/>
        </p:nvSpPr>
        <p:spPr>
          <a:xfrm>
            <a:off x="9802368" y="2084832"/>
            <a:ext cx="1993392" cy="1353312"/>
          </a:xfrm>
          <a:prstGeom prst="roundRect">
            <a:avLst>
              <a:gd name="adj" fmla="val 3378"/>
            </a:avLst>
          </a:prstGeom>
          <a:solidFill>
            <a:srgbClr val="FFFFFF"/>
          </a:solidFill>
          <a:ln w="12700">
            <a:solidFill>
              <a:srgbClr val="E1DDD5"/>
            </a:solidFill>
            <a:prstDash val="solid"/>
          </a:ln>
        </p:spPr>
        <p:txBody>
          <a:bodyPr/>
          <a:lstStyle/>
          <a:p>
            <a:endParaRPr lang="en-US"/>
          </a:p>
        </p:txBody>
      </p:sp>
      <p:pic>
        <p:nvPicPr>
          <p:cNvPr id="18"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515600" y="2304288"/>
            <a:ext cx="457200" cy="457200"/>
          </a:xfrm>
          <a:prstGeom prst="rect">
            <a:avLst/>
          </a:prstGeom>
        </p:spPr>
      </p:pic>
      <p:sp>
        <p:nvSpPr>
          <p:cNvPr id="19" name="Text 12"/>
          <p:cNvSpPr/>
          <p:nvPr/>
        </p:nvSpPr>
        <p:spPr>
          <a:xfrm>
            <a:off x="9912096" y="2871216"/>
            <a:ext cx="1773936" cy="347472"/>
          </a:xfrm>
          <a:prstGeom prst="rect">
            <a:avLst/>
          </a:prstGeom>
          <a:noFill/>
          <a:ln/>
        </p:spPr>
        <p:txBody>
          <a:bodyPr wrap="square" lIns="0" tIns="0" rIns="0" bIns="0" rtlCol="0" anchor="ctr">
            <a:normAutofit/>
          </a:bodyPr>
          <a:lstStyle/>
          <a:p>
            <a:pPr marL="0" indent="0" algn="ctr">
              <a:buNone/>
            </a:pPr>
            <a:r>
              <a:rPr lang="en-US" sz="1250" b="1" dirty="0">
                <a:solidFill>
                  <a:srgbClr val="11243B"/>
                </a:solidFill>
              </a:rPr>
              <a:t>Presentations</a:t>
            </a:r>
            <a:endParaRPr lang="en-US" sz="1250" dirty="0"/>
          </a:p>
        </p:txBody>
      </p:sp>
      <p:sp>
        <p:nvSpPr>
          <p:cNvPr id="20" name="Shape 13"/>
          <p:cNvSpPr/>
          <p:nvPr/>
        </p:nvSpPr>
        <p:spPr>
          <a:xfrm>
            <a:off x="658368" y="3913632"/>
            <a:ext cx="1993392" cy="1353312"/>
          </a:xfrm>
          <a:prstGeom prst="roundRect">
            <a:avLst>
              <a:gd name="adj" fmla="val 3378"/>
            </a:avLst>
          </a:prstGeom>
          <a:solidFill>
            <a:srgbClr val="EAF4FA"/>
          </a:solidFill>
          <a:ln w="12700">
            <a:solidFill>
              <a:srgbClr val="C6DDEB"/>
            </a:solidFill>
            <a:prstDash val="solid"/>
          </a:ln>
        </p:spPr>
        <p:txBody>
          <a:bodyPr/>
          <a:lstStyle/>
          <a:p>
            <a:endParaRPr lang="en-US"/>
          </a:p>
        </p:txBody>
      </p:sp>
      <p:pic>
        <p:nvPicPr>
          <p:cNvPr id="21"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371600" y="4133088"/>
            <a:ext cx="457200" cy="457200"/>
          </a:xfrm>
          <a:prstGeom prst="rect">
            <a:avLst/>
          </a:prstGeom>
        </p:spPr>
      </p:pic>
      <p:sp>
        <p:nvSpPr>
          <p:cNvPr id="22" name="Text 14"/>
          <p:cNvSpPr/>
          <p:nvPr/>
        </p:nvSpPr>
        <p:spPr>
          <a:xfrm>
            <a:off x="768096" y="4700016"/>
            <a:ext cx="1773936" cy="347472"/>
          </a:xfrm>
          <a:prstGeom prst="rect">
            <a:avLst/>
          </a:prstGeom>
          <a:noFill/>
          <a:ln/>
        </p:spPr>
        <p:txBody>
          <a:bodyPr wrap="square" lIns="0" tIns="0" rIns="0" bIns="0" rtlCol="0" anchor="ctr">
            <a:normAutofit/>
          </a:bodyPr>
          <a:lstStyle/>
          <a:p>
            <a:pPr marL="0" indent="0" algn="ctr">
              <a:buNone/>
            </a:pPr>
            <a:r>
              <a:rPr lang="en-US" sz="1250" b="1" dirty="0">
                <a:solidFill>
                  <a:srgbClr val="11243B"/>
                </a:solidFill>
              </a:rPr>
              <a:t>Research</a:t>
            </a:r>
            <a:endParaRPr lang="en-US" sz="1250" dirty="0"/>
          </a:p>
        </p:txBody>
      </p:sp>
      <p:sp>
        <p:nvSpPr>
          <p:cNvPr id="23" name="Shape 15"/>
          <p:cNvSpPr/>
          <p:nvPr/>
        </p:nvSpPr>
        <p:spPr>
          <a:xfrm>
            <a:off x="2944368" y="3913632"/>
            <a:ext cx="1993392" cy="1353312"/>
          </a:xfrm>
          <a:prstGeom prst="roundRect">
            <a:avLst>
              <a:gd name="adj" fmla="val 3378"/>
            </a:avLst>
          </a:prstGeom>
          <a:solidFill>
            <a:srgbClr val="EAF4FA"/>
          </a:solidFill>
          <a:ln w="12700">
            <a:solidFill>
              <a:srgbClr val="C6DDEB"/>
            </a:solidFill>
            <a:prstDash val="solid"/>
          </a:ln>
        </p:spPr>
        <p:txBody>
          <a:bodyPr/>
          <a:lstStyle/>
          <a:p>
            <a:endParaRPr lang="en-US"/>
          </a:p>
        </p:txBody>
      </p:sp>
      <p:pic>
        <p:nvPicPr>
          <p:cNvPr id="24"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657600" y="4133088"/>
            <a:ext cx="457200" cy="457200"/>
          </a:xfrm>
          <a:prstGeom prst="rect">
            <a:avLst/>
          </a:prstGeom>
        </p:spPr>
      </p:pic>
      <p:sp>
        <p:nvSpPr>
          <p:cNvPr id="25" name="Text 16"/>
          <p:cNvSpPr/>
          <p:nvPr/>
        </p:nvSpPr>
        <p:spPr>
          <a:xfrm>
            <a:off x="3054096" y="4700016"/>
            <a:ext cx="1773936" cy="347472"/>
          </a:xfrm>
          <a:prstGeom prst="rect">
            <a:avLst/>
          </a:prstGeom>
          <a:noFill/>
          <a:ln/>
        </p:spPr>
        <p:txBody>
          <a:bodyPr wrap="square" lIns="0" tIns="0" rIns="0" bIns="0" rtlCol="0" anchor="ctr">
            <a:normAutofit/>
          </a:bodyPr>
          <a:lstStyle/>
          <a:p>
            <a:pPr marL="0" indent="0" algn="ctr">
              <a:buNone/>
            </a:pPr>
            <a:r>
              <a:rPr lang="en-US" sz="1250" b="1" dirty="0">
                <a:solidFill>
                  <a:srgbClr val="11243B"/>
                </a:solidFill>
              </a:rPr>
              <a:t>Document summaries</a:t>
            </a:r>
            <a:endParaRPr lang="en-US" sz="1250" dirty="0"/>
          </a:p>
        </p:txBody>
      </p:sp>
      <p:sp>
        <p:nvSpPr>
          <p:cNvPr id="26" name="Shape 17"/>
          <p:cNvSpPr/>
          <p:nvPr/>
        </p:nvSpPr>
        <p:spPr>
          <a:xfrm>
            <a:off x="5230368" y="3913632"/>
            <a:ext cx="1993392" cy="1353312"/>
          </a:xfrm>
          <a:prstGeom prst="roundRect">
            <a:avLst>
              <a:gd name="adj" fmla="val 3378"/>
            </a:avLst>
          </a:prstGeom>
          <a:solidFill>
            <a:srgbClr val="EAF4FA"/>
          </a:solidFill>
          <a:ln w="12700">
            <a:solidFill>
              <a:srgbClr val="C6DDEB"/>
            </a:solidFill>
            <a:prstDash val="solid"/>
          </a:ln>
        </p:spPr>
        <p:txBody>
          <a:bodyPr/>
          <a:lstStyle/>
          <a:p>
            <a:endParaRPr lang="en-US"/>
          </a:p>
        </p:txBody>
      </p:sp>
      <p:pic>
        <p:nvPicPr>
          <p:cNvPr id="27"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943600" y="4133088"/>
            <a:ext cx="457200" cy="457200"/>
          </a:xfrm>
          <a:prstGeom prst="rect">
            <a:avLst/>
          </a:prstGeom>
        </p:spPr>
      </p:pic>
      <p:sp>
        <p:nvSpPr>
          <p:cNvPr id="28" name="Text 18"/>
          <p:cNvSpPr/>
          <p:nvPr/>
        </p:nvSpPr>
        <p:spPr>
          <a:xfrm>
            <a:off x="5340096" y="4700016"/>
            <a:ext cx="1773936" cy="347472"/>
          </a:xfrm>
          <a:prstGeom prst="rect">
            <a:avLst/>
          </a:prstGeom>
          <a:noFill/>
          <a:ln/>
        </p:spPr>
        <p:txBody>
          <a:bodyPr wrap="square" lIns="0" tIns="0" rIns="0" bIns="0" rtlCol="0" anchor="ctr">
            <a:normAutofit/>
          </a:bodyPr>
          <a:lstStyle/>
          <a:p>
            <a:pPr marL="0" indent="0" algn="ctr">
              <a:buNone/>
            </a:pPr>
            <a:r>
              <a:rPr lang="en-US" sz="1250" b="1" dirty="0">
                <a:solidFill>
                  <a:srgbClr val="11243B"/>
                </a:solidFill>
              </a:rPr>
              <a:t>Actions and follow ups</a:t>
            </a:r>
            <a:endParaRPr lang="en-US" sz="1250" dirty="0"/>
          </a:p>
        </p:txBody>
      </p:sp>
      <p:sp>
        <p:nvSpPr>
          <p:cNvPr id="29" name="Shape 19"/>
          <p:cNvSpPr/>
          <p:nvPr/>
        </p:nvSpPr>
        <p:spPr>
          <a:xfrm>
            <a:off x="7516368" y="3913632"/>
            <a:ext cx="1993392" cy="1353312"/>
          </a:xfrm>
          <a:prstGeom prst="roundRect">
            <a:avLst>
              <a:gd name="adj" fmla="val 3378"/>
            </a:avLst>
          </a:prstGeom>
          <a:solidFill>
            <a:srgbClr val="EAF4FA"/>
          </a:solidFill>
          <a:ln w="12700">
            <a:solidFill>
              <a:srgbClr val="C6DDEB"/>
            </a:solidFill>
            <a:prstDash val="solid"/>
          </a:ln>
        </p:spPr>
        <p:txBody>
          <a:bodyPr/>
          <a:lstStyle/>
          <a:p>
            <a:endParaRPr lang="en-US"/>
          </a:p>
        </p:txBody>
      </p:sp>
      <p:pic>
        <p:nvPicPr>
          <p:cNvPr id="30" name="Image 8" descr="preencoded.png"/>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229600" y="4133088"/>
            <a:ext cx="457200" cy="457200"/>
          </a:xfrm>
          <a:prstGeom prst="rect">
            <a:avLst/>
          </a:prstGeom>
        </p:spPr>
      </p:pic>
      <p:sp>
        <p:nvSpPr>
          <p:cNvPr id="31" name="Text 20"/>
          <p:cNvSpPr/>
          <p:nvPr/>
        </p:nvSpPr>
        <p:spPr>
          <a:xfrm>
            <a:off x="7626096" y="4700016"/>
            <a:ext cx="1773936" cy="347472"/>
          </a:xfrm>
          <a:prstGeom prst="rect">
            <a:avLst/>
          </a:prstGeom>
          <a:noFill/>
          <a:ln/>
        </p:spPr>
        <p:txBody>
          <a:bodyPr wrap="square" lIns="0" tIns="0" rIns="0" bIns="0" rtlCol="0" anchor="ctr">
            <a:normAutofit/>
          </a:bodyPr>
          <a:lstStyle/>
          <a:p>
            <a:pPr marL="0" indent="0" algn="ctr">
              <a:buNone/>
            </a:pPr>
            <a:r>
              <a:rPr lang="en-US" sz="1250" b="1" dirty="0">
                <a:solidFill>
                  <a:srgbClr val="11243B"/>
                </a:solidFill>
              </a:rPr>
              <a:t>Planning</a:t>
            </a:r>
            <a:endParaRPr lang="en-US" sz="1250" dirty="0"/>
          </a:p>
        </p:txBody>
      </p:sp>
      <p:sp>
        <p:nvSpPr>
          <p:cNvPr id="32" name="Shape 21"/>
          <p:cNvSpPr/>
          <p:nvPr/>
        </p:nvSpPr>
        <p:spPr>
          <a:xfrm>
            <a:off x="9802368" y="3913632"/>
            <a:ext cx="1993392" cy="1353312"/>
          </a:xfrm>
          <a:prstGeom prst="roundRect">
            <a:avLst>
              <a:gd name="adj" fmla="val 3378"/>
            </a:avLst>
          </a:prstGeom>
          <a:solidFill>
            <a:srgbClr val="EAF4FA"/>
          </a:solidFill>
          <a:ln w="12700">
            <a:solidFill>
              <a:srgbClr val="C6DDEB"/>
            </a:solidFill>
            <a:prstDash val="solid"/>
          </a:ln>
        </p:spPr>
        <p:txBody>
          <a:bodyPr/>
          <a:lstStyle/>
          <a:p>
            <a:endParaRPr lang="en-US"/>
          </a:p>
        </p:txBody>
      </p:sp>
      <p:pic>
        <p:nvPicPr>
          <p:cNvPr id="33" name="Image 9" descr="preencoded.png"/>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0515600" y="4133088"/>
            <a:ext cx="457200" cy="457200"/>
          </a:xfrm>
          <a:prstGeom prst="rect">
            <a:avLst/>
          </a:prstGeom>
        </p:spPr>
      </p:pic>
      <p:sp>
        <p:nvSpPr>
          <p:cNvPr id="34" name="Text 22"/>
          <p:cNvSpPr/>
          <p:nvPr/>
        </p:nvSpPr>
        <p:spPr>
          <a:xfrm>
            <a:off x="9912096" y="4700016"/>
            <a:ext cx="1773936" cy="347472"/>
          </a:xfrm>
          <a:prstGeom prst="rect">
            <a:avLst/>
          </a:prstGeom>
          <a:noFill/>
          <a:ln/>
        </p:spPr>
        <p:txBody>
          <a:bodyPr wrap="square" lIns="0" tIns="0" rIns="0" bIns="0" rtlCol="0" anchor="ctr">
            <a:normAutofit/>
          </a:bodyPr>
          <a:lstStyle/>
          <a:p>
            <a:pPr marL="0" indent="0" algn="ctr">
              <a:buNone/>
            </a:pPr>
            <a:r>
              <a:rPr lang="en-US" sz="1250" b="1" dirty="0">
                <a:solidFill>
                  <a:srgbClr val="11243B"/>
                </a:solidFill>
              </a:rPr>
              <a:t>Process improvement</a:t>
            </a:r>
            <a:endParaRPr lang="en-US" sz="1250" dirty="0"/>
          </a:p>
        </p:txBody>
      </p:sp>
      <p:sp>
        <p:nvSpPr>
          <p:cNvPr id="35" name="Text 23"/>
          <p:cNvSpPr/>
          <p:nvPr/>
        </p:nvSpPr>
        <p:spPr>
          <a:xfrm>
            <a:off x="822960" y="5788152"/>
            <a:ext cx="10607040" cy="384048"/>
          </a:xfrm>
          <a:prstGeom prst="rect">
            <a:avLst/>
          </a:prstGeom>
          <a:noFill/>
          <a:ln/>
        </p:spPr>
        <p:txBody>
          <a:bodyPr wrap="square" lIns="0" tIns="0" rIns="0" bIns="0" rtlCol="0" anchor="ctr"/>
          <a:lstStyle/>
          <a:p>
            <a:pPr marL="0" indent="0" algn="ctr">
              <a:buNone/>
            </a:pPr>
            <a:r>
              <a:rPr lang="en-US" sz="1900" b="1" dirty="0">
                <a:solidFill>
                  <a:srgbClr val="A8772B"/>
                </a:solidFill>
              </a:rPr>
              <a:t>Which one of these wastes the most time for you?</a:t>
            </a:r>
            <a:endParaRPr lang="en-US" sz="1900" dirty="0"/>
          </a:p>
        </p:txBody>
      </p:sp>
      <p:sp>
        <p:nvSpPr>
          <p:cNvPr id="36" name="Slide Number Placeholder 0"/>
          <p:cNvSpPr>
            <a:spLocks noGrp="1"/>
          </p:cNvSpPr>
          <p:nvPr>
            <p:ph type="sldNum" sz="quarter" idx="4294967295"/>
          </p:nvPr>
        </p:nvSpPr>
        <p:spPr>
          <a:xfrm>
            <a:off x="11539728" y="658368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18B83"/>
                </a:solidFill>
                <a:latin typeface="Aptos"/>
                <a:ea typeface="Aptos"/>
                <a:cs typeface="Aptos"/>
              </a:defRPr>
            </a:lvl1pPr>
          </a:lstStyle>
          <a:p>
            <a:pPr algn="l"/>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21792" y="411480"/>
            <a:ext cx="3108960" cy="256032"/>
          </a:xfrm>
          <a:prstGeom prst="rect">
            <a:avLst/>
          </a:prstGeom>
          <a:noFill/>
          <a:ln/>
        </p:spPr>
        <p:txBody>
          <a:bodyPr wrap="square" lIns="0" tIns="0" rIns="0" bIns="0" rtlCol="0" anchor="ctr"/>
          <a:lstStyle/>
          <a:p>
            <a:pPr marL="0" indent="0">
              <a:buNone/>
            </a:pPr>
            <a:r>
              <a:rPr lang="en-US" sz="950" b="1" kern="0" spc="140" dirty="0">
                <a:solidFill>
                  <a:srgbClr val="A8772B"/>
                </a:solidFill>
              </a:rPr>
              <a:t>PROMPTING</a:t>
            </a:r>
            <a:endParaRPr lang="en-US" sz="950" dirty="0"/>
          </a:p>
        </p:txBody>
      </p:sp>
      <p:sp>
        <p:nvSpPr>
          <p:cNvPr id="3" name="Text 1"/>
          <p:cNvSpPr/>
          <p:nvPr/>
        </p:nvSpPr>
        <p:spPr>
          <a:xfrm>
            <a:off x="621792" y="713232"/>
            <a:ext cx="10881360" cy="594360"/>
          </a:xfrm>
          <a:prstGeom prst="rect">
            <a:avLst/>
          </a:prstGeom>
          <a:noFill/>
          <a:ln/>
        </p:spPr>
        <p:txBody>
          <a:bodyPr wrap="square" lIns="0" tIns="0" rIns="0" bIns="0" rtlCol="0" anchor="ctr">
            <a:normAutofit/>
          </a:bodyPr>
          <a:lstStyle/>
          <a:p>
            <a:pPr marL="0" indent="0">
              <a:buNone/>
            </a:pPr>
            <a:r>
              <a:rPr lang="en-US" sz="2600" b="1" dirty="0">
                <a:solidFill>
                  <a:srgbClr val="11243B"/>
                </a:solidFill>
                <a:latin typeface="Aptos Display" pitchFamily="34" charset="0"/>
                <a:ea typeface="Aptos Display" pitchFamily="34" charset="-122"/>
                <a:cs typeface="Aptos Display" pitchFamily="34" charset="-120"/>
              </a:rPr>
              <a:t>The biggest mistake</a:t>
            </a:r>
            <a:endParaRPr lang="en-US" sz="2600" dirty="0"/>
          </a:p>
        </p:txBody>
      </p:sp>
      <p:sp>
        <p:nvSpPr>
          <p:cNvPr id="4" name="Text 2"/>
          <p:cNvSpPr/>
          <p:nvPr/>
        </p:nvSpPr>
        <p:spPr>
          <a:xfrm>
            <a:off x="640080" y="1371600"/>
            <a:ext cx="10698480" cy="502920"/>
          </a:xfrm>
          <a:prstGeom prst="rect">
            <a:avLst/>
          </a:prstGeom>
          <a:noFill/>
          <a:ln/>
        </p:spPr>
        <p:txBody>
          <a:bodyPr wrap="square" lIns="127" tIns="127" rIns="127" bIns="127" rtlCol="0" anchor="ctr">
            <a:normAutofit/>
          </a:bodyPr>
          <a:lstStyle/>
          <a:p>
            <a:pPr marL="0" indent="0">
              <a:buNone/>
            </a:pPr>
            <a:r>
              <a:rPr lang="en-US" sz="1550" dirty="0">
                <a:solidFill>
                  <a:srgbClr val="6E6A65"/>
                </a:solidFill>
              </a:rPr>
              <a:t>A vague instruction usually creates a vague result.</a:t>
            </a:r>
            <a:endParaRPr lang="en-US" sz="1550" dirty="0"/>
          </a:p>
        </p:txBody>
      </p:sp>
      <p:sp>
        <p:nvSpPr>
          <p:cNvPr id="5" name="Shape 3"/>
          <p:cNvSpPr/>
          <p:nvPr/>
        </p:nvSpPr>
        <p:spPr>
          <a:xfrm>
            <a:off x="822960" y="1874520"/>
            <a:ext cx="1417320" cy="384048"/>
          </a:xfrm>
          <a:prstGeom prst="roundRect">
            <a:avLst>
              <a:gd name="adj" fmla="val 19048"/>
            </a:avLst>
          </a:prstGeom>
          <a:solidFill>
            <a:srgbClr val="FCE9E6"/>
          </a:solidFill>
          <a:ln w="12700">
            <a:solidFill>
              <a:srgbClr val="FCE9E6"/>
            </a:solidFill>
            <a:prstDash val="solid"/>
          </a:ln>
        </p:spPr>
        <p:txBody>
          <a:bodyPr/>
          <a:lstStyle/>
          <a:p>
            <a:endParaRPr lang="en-US"/>
          </a:p>
        </p:txBody>
      </p:sp>
      <p:sp>
        <p:nvSpPr>
          <p:cNvPr id="6" name="Text 4"/>
          <p:cNvSpPr/>
          <p:nvPr/>
        </p:nvSpPr>
        <p:spPr>
          <a:xfrm>
            <a:off x="914400" y="1961388"/>
            <a:ext cx="1234440" cy="182880"/>
          </a:xfrm>
          <a:prstGeom prst="rect">
            <a:avLst/>
          </a:prstGeom>
          <a:noFill/>
          <a:ln/>
        </p:spPr>
        <p:txBody>
          <a:bodyPr wrap="square" lIns="0" tIns="0" rIns="0" bIns="0" rtlCol="0" anchor="ctr"/>
          <a:lstStyle/>
          <a:p>
            <a:pPr marL="0" indent="0" algn="ctr">
              <a:buNone/>
            </a:pPr>
            <a:r>
              <a:rPr lang="en-US" sz="1050" b="1" dirty="0">
                <a:solidFill>
                  <a:srgbClr val="B84A4A"/>
                </a:solidFill>
              </a:rPr>
              <a:t>BAD PROMPT</a:t>
            </a:r>
            <a:endParaRPr lang="en-US" sz="1050" dirty="0"/>
          </a:p>
        </p:txBody>
      </p:sp>
      <p:sp>
        <p:nvSpPr>
          <p:cNvPr id="7" name="Shape 5"/>
          <p:cNvSpPr/>
          <p:nvPr/>
        </p:nvSpPr>
        <p:spPr>
          <a:xfrm>
            <a:off x="822960" y="2359152"/>
            <a:ext cx="4800600" cy="1097280"/>
          </a:xfrm>
          <a:prstGeom prst="roundRect">
            <a:avLst>
              <a:gd name="adj" fmla="val 5000"/>
            </a:avLst>
          </a:prstGeom>
          <a:solidFill>
            <a:srgbClr val="FFFFFF"/>
          </a:solidFill>
          <a:ln w="13970">
            <a:solidFill>
              <a:srgbClr val="E7BDB6"/>
            </a:solidFill>
            <a:prstDash val="solid"/>
          </a:ln>
        </p:spPr>
        <p:txBody>
          <a:bodyPr/>
          <a:lstStyle/>
          <a:p>
            <a:endParaRPr lang="en-US"/>
          </a:p>
        </p:txBody>
      </p:sp>
      <p:sp>
        <p:nvSpPr>
          <p:cNvPr id="8" name="Text 6"/>
          <p:cNvSpPr/>
          <p:nvPr/>
        </p:nvSpPr>
        <p:spPr>
          <a:xfrm>
            <a:off x="1024128" y="2523744"/>
            <a:ext cx="4398264" cy="768096"/>
          </a:xfrm>
          <a:prstGeom prst="rect">
            <a:avLst/>
          </a:prstGeom>
          <a:noFill/>
          <a:ln/>
        </p:spPr>
        <p:txBody>
          <a:bodyPr wrap="square" lIns="0" tIns="0" rIns="0" bIns="0" rtlCol="0" anchor="ctr">
            <a:normAutofit/>
          </a:bodyPr>
          <a:lstStyle/>
          <a:p>
            <a:pPr marL="0" indent="0">
              <a:buNone/>
            </a:pPr>
            <a:r>
              <a:rPr lang="en-US" sz="2200" b="1" dirty="0">
                <a:solidFill>
                  <a:srgbClr val="B84A4A"/>
                </a:solidFill>
                <a:latin typeface="Aptos" pitchFamily="34" charset="0"/>
                <a:ea typeface="Aptos" pitchFamily="34" charset="-122"/>
                <a:cs typeface="Aptos" pitchFamily="34" charset="-120"/>
              </a:rPr>
              <a:t>Write me a project update.</a:t>
            </a:r>
            <a:endParaRPr lang="en-US" sz="2200" dirty="0"/>
          </a:p>
        </p:txBody>
      </p:sp>
      <p:sp>
        <p:nvSpPr>
          <p:cNvPr id="9" name="Text 7"/>
          <p:cNvSpPr/>
          <p:nvPr/>
        </p:nvSpPr>
        <p:spPr>
          <a:xfrm>
            <a:off x="822960" y="3840480"/>
            <a:ext cx="1828800" cy="274320"/>
          </a:xfrm>
          <a:prstGeom prst="rect">
            <a:avLst/>
          </a:prstGeom>
          <a:noFill/>
          <a:ln/>
        </p:spPr>
        <p:txBody>
          <a:bodyPr wrap="square" lIns="0" tIns="0" rIns="0" bIns="0" rtlCol="0" anchor="ctr"/>
          <a:lstStyle/>
          <a:p>
            <a:pPr marL="0" indent="0">
              <a:buNone/>
            </a:pPr>
            <a:r>
              <a:rPr lang="en-US" sz="1400" b="1" dirty="0">
                <a:solidFill>
                  <a:srgbClr val="6E6A65"/>
                </a:solidFill>
              </a:rPr>
              <a:t>Possible result</a:t>
            </a:r>
            <a:endParaRPr lang="en-US" sz="1400" dirty="0"/>
          </a:p>
        </p:txBody>
      </p:sp>
      <p:sp>
        <p:nvSpPr>
          <p:cNvPr id="10" name="Text 8"/>
          <p:cNvSpPr/>
          <p:nvPr/>
        </p:nvSpPr>
        <p:spPr>
          <a:xfrm>
            <a:off x="822960" y="4206240"/>
            <a:ext cx="4206240" cy="1463040"/>
          </a:xfrm>
          <a:prstGeom prst="rect">
            <a:avLst/>
          </a:prstGeom>
          <a:noFill/>
          <a:ln/>
        </p:spPr>
        <p:txBody>
          <a:bodyPr wrap="square" lIns="381" tIns="381" rIns="381" bIns="381" rtlCol="0" anchor="ctr">
            <a:normAutofit/>
          </a:bodyPr>
          <a:lstStyle/>
          <a:p>
            <a:pPr marL="190500" indent="-190500">
              <a:buSzPct val="100000"/>
              <a:buChar char="•"/>
            </a:pPr>
            <a:r>
              <a:rPr lang="en-US" sz="1600" dirty="0">
                <a:solidFill>
                  <a:srgbClr val="232322"/>
                </a:solidFill>
              </a:rPr>
              <a:t>Generic</a:t>
            </a:r>
            <a:endParaRPr lang="en-US" sz="1600" dirty="0"/>
          </a:p>
          <a:p>
            <a:pPr marL="190500" indent="-190500">
              <a:buSzPct val="100000"/>
              <a:buChar char="•"/>
            </a:pPr>
            <a:r>
              <a:rPr lang="en-US" sz="1600" dirty="0">
                <a:solidFill>
                  <a:srgbClr val="232322"/>
                </a:solidFill>
              </a:rPr>
              <a:t>Too long</a:t>
            </a:r>
            <a:endParaRPr lang="en-US" sz="1600" dirty="0"/>
          </a:p>
          <a:p>
            <a:pPr marL="190500" indent="-190500">
              <a:buSzPct val="100000"/>
              <a:buChar char="•"/>
            </a:pPr>
            <a:r>
              <a:rPr lang="en-US" sz="1600" dirty="0">
                <a:solidFill>
                  <a:srgbClr val="232322"/>
                </a:solidFill>
              </a:rPr>
              <a:t>Wrong tone</a:t>
            </a:r>
            <a:endParaRPr lang="en-US" sz="1600" dirty="0"/>
          </a:p>
          <a:p>
            <a:pPr marL="190500" indent="-190500">
              <a:buSzPct val="100000"/>
              <a:buChar char="•"/>
            </a:pPr>
            <a:r>
              <a:rPr lang="en-US" sz="1600" dirty="0">
                <a:solidFill>
                  <a:srgbClr val="232322"/>
                </a:solidFill>
              </a:rPr>
              <a:t>Missing context</a:t>
            </a:r>
            <a:endParaRPr lang="en-US" sz="1600" dirty="0"/>
          </a:p>
          <a:p>
            <a:pPr marL="190500" indent="-190500">
              <a:buSzPct val="100000"/>
              <a:buChar char="•"/>
            </a:pPr>
            <a:r>
              <a:rPr lang="en-US" sz="1600" dirty="0">
                <a:solidFill>
                  <a:srgbClr val="232322"/>
                </a:solidFill>
              </a:rPr>
              <a:t>Not useful</a:t>
            </a:r>
            <a:endParaRPr lang="en-US" sz="1600" dirty="0"/>
          </a:p>
        </p:txBody>
      </p:sp>
      <p:pic>
        <p:nvPicPr>
          <p:cNvPr id="11"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715000" y="3017520"/>
            <a:ext cx="640080" cy="640080"/>
          </a:xfrm>
          <a:prstGeom prst="rect">
            <a:avLst/>
          </a:prstGeom>
        </p:spPr>
      </p:pic>
      <p:sp>
        <p:nvSpPr>
          <p:cNvPr id="12" name="Shape 9"/>
          <p:cNvSpPr/>
          <p:nvPr/>
        </p:nvSpPr>
        <p:spPr>
          <a:xfrm>
            <a:off x="6675120" y="1828800"/>
            <a:ext cx="4526280" cy="3840480"/>
          </a:xfrm>
          <a:prstGeom prst="roundRect">
            <a:avLst>
              <a:gd name="adj" fmla="val 1429"/>
            </a:avLst>
          </a:prstGeom>
          <a:solidFill>
            <a:srgbClr val="EAF4FA"/>
          </a:solidFill>
          <a:ln w="12700">
            <a:solidFill>
              <a:srgbClr val="C4DCEB"/>
            </a:solidFill>
            <a:prstDash val="solid"/>
          </a:ln>
        </p:spPr>
        <p:txBody>
          <a:bodyPr/>
          <a:lstStyle/>
          <a:p>
            <a:endParaRPr lang="en-US"/>
          </a:p>
        </p:txBody>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040880" y="2240280"/>
            <a:ext cx="502920" cy="502920"/>
          </a:xfrm>
          <a:prstGeom prst="rect">
            <a:avLst/>
          </a:prstGeom>
        </p:spPr>
      </p:pic>
      <p:sp>
        <p:nvSpPr>
          <p:cNvPr id="14" name="Text 10"/>
          <p:cNvSpPr/>
          <p:nvPr/>
        </p:nvSpPr>
        <p:spPr>
          <a:xfrm>
            <a:off x="7726680" y="2194560"/>
            <a:ext cx="2971800" cy="1051560"/>
          </a:xfrm>
          <a:prstGeom prst="rect">
            <a:avLst/>
          </a:prstGeom>
          <a:noFill/>
          <a:ln/>
        </p:spPr>
        <p:txBody>
          <a:bodyPr wrap="square" lIns="0" tIns="0" rIns="0" bIns="0" rtlCol="0" anchor="ctr">
            <a:normAutofit/>
          </a:bodyPr>
          <a:lstStyle/>
          <a:p>
            <a:pPr marL="0" indent="0">
              <a:buNone/>
            </a:pPr>
            <a:r>
              <a:rPr lang="en-US" sz="2200" b="1" dirty="0">
                <a:solidFill>
                  <a:srgbClr val="11243B"/>
                </a:solidFill>
              </a:rPr>
              <a:t>AI can only work with the instruction you give it.</a:t>
            </a:r>
            <a:endParaRPr lang="en-US" sz="2200" dirty="0"/>
          </a:p>
        </p:txBody>
      </p:sp>
      <p:sp>
        <p:nvSpPr>
          <p:cNvPr id="15" name="Text 11"/>
          <p:cNvSpPr/>
          <p:nvPr/>
        </p:nvSpPr>
        <p:spPr>
          <a:xfrm>
            <a:off x="7040880" y="3977640"/>
            <a:ext cx="3566160" cy="640080"/>
          </a:xfrm>
          <a:prstGeom prst="rect">
            <a:avLst/>
          </a:prstGeom>
          <a:noFill/>
          <a:ln/>
        </p:spPr>
        <p:txBody>
          <a:bodyPr wrap="square" lIns="0" tIns="0" rIns="0" bIns="0" rtlCol="0" anchor="ctr"/>
          <a:lstStyle/>
          <a:p>
            <a:pPr marL="0" indent="0">
              <a:buNone/>
            </a:pPr>
            <a:r>
              <a:rPr lang="en-US" sz="1700" dirty="0">
                <a:solidFill>
                  <a:srgbClr val="1E6BA8"/>
                </a:solidFill>
              </a:rPr>
              <a:t>Better instructions create better starting points.</a:t>
            </a:r>
            <a:endParaRPr lang="en-US" sz="1700" dirty="0"/>
          </a:p>
        </p:txBody>
      </p:sp>
      <p:sp>
        <p:nvSpPr>
          <p:cNvPr id="25" name="Slide Number Placeholder 0"/>
          <p:cNvSpPr>
            <a:spLocks noGrp="1"/>
          </p:cNvSpPr>
          <p:nvPr>
            <p:ph type="sldNum" sz="quarter" idx="4294967295"/>
          </p:nvPr>
        </p:nvSpPr>
        <p:spPr>
          <a:xfrm>
            <a:off x="11539728" y="658368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18B83"/>
                </a:solidFill>
                <a:latin typeface="Aptos"/>
                <a:ea typeface="Aptos"/>
                <a:cs typeface="Aptos"/>
              </a:defRPr>
            </a:lvl1pPr>
          </a:lstStyle>
          <a:p>
            <a:pPr algn="l"/>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21792" y="411480"/>
            <a:ext cx="3108960" cy="256032"/>
          </a:xfrm>
          <a:prstGeom prst="rect">
            <a:avLst/>
          </a:prstGeom>
          <a:noFill/>
          <a:ln/>
        </p:spPr>
        <p:txBody>
          <a:bodyPr wrap="square" lIns="0" tIns="0" rIns="0" bIns="0" rtlCol="0" anchor="ctr"/>
          <a:lstStyle/>
          <a:p>
            <a:pPr marL="0" indent="0">
              <a:buNone/>
            </a:pPr>
            <a:r>
              <a:rPr lang="en-US" sz="950" b="1" kern="0" spc="140" dirty="0">
                <a:solidFill>
                  <a:srgbClr val="A8772B"/>
                </a:solidFill>
              </a:rPr>
              <a:t>REMEMBER THIS</a:t>
            </a:r>
            <a:endParaRPr lang="en-US" sz="950" dirty="0"/>
          </a:p>
        </p:txBody>
      </p:sp>
      <p:sp>
        <p:nvSpPr>
          <p:cNvPr id="3" name="Text 1"/>
          <p:cNvSpPr/>
          <p:nvPr/>
        </p:nvSpPr>
        <p:spPr>
          <a:xfrm>
            <a:off x="621792" y="713232"/>
            <a:ext cx="10881360" cy="594360"/>
          </a:xfrm>
          <a:prstGeom prst="rect">
            <a:avLst/>
          </a:prstGeom>
          <a:noFill/>
          <a:ln/>
        </p:spPr>
        <p:txBody>
          <a:bodyPr wrap="square" lIns="0" tIns="0" rIns="0" bIns="0" rtlCol="0" anchor="ctr">
            <a:normAutofit/>
          </a:bodyPr>
          <a:lstStyle/>
          <a:p>
            <a:pPr marL="0" indent="0">
              <a:buNone/>
            </a:pPr>
            <a:r>
              <a:rPr lang="en-US" sz="2600" b="1" dirty="0">
                <a:solidFill>
                  <a:srgbClr val="11243B"/>
                </a:solidFill>
                <a:latin typeface="Aptos Display" pitchFamily="34" charset="0"/>
                <a:ea typeface="Aptos Display" pitchFamily="34" charset="-122"/>
                <a:cs typeface="Aptos Display" pitchFamily="34" charset="-120"/>
              </a:rPr>
              <a:t>A better way to prompt</a:t>
            </a:r>
            <a:endParaRPr lang="en-US" sz="2600" dirty="0"/>
          </a:p>
        </p:txBody>
      </p:sp>
      <p:sp>
        <p:nvSpPr>
          <p:cNvPr id="4" name="Text 2"/>
          <p:cNvSpPr/>
          <p:nvPr/>
        </p:nvSpPr>
        <p:spPr>
          <a:xfrm>
            <a:off x="640080" y="1371600"/>
            <a:ext cx="10698480" cy="502920"/>
          </a:xfrm>
          <a:prstGeom prst="rect">
            <a:avLst/>
          </a:prstGeom>
          <a:noFill/>
          <a:ln/>
        </p:spPr>
        <p:txBody>
          <a:bodyPr wrap="square" lIns="127" tIns="127" rIns="127" bIns="127" rtlCol="0" anchor="ctr">
            <a:normAutofit/>
          </a:bodyPr>
          <a:lstStyle/>
          <a:p>
            <a:pPr marL="0" indent="0">
              <a:buNone/>
            </a:pPr>
            <a:r>
              <a:rPr lang="en-US" sz="1550" dirty="0">
                <a:solidFill>
                  <a:srgbClr val="6E6A65"/>
                </a:solidFill>
              </a:rPr>
              <a:t>Use CAFEL to give AI enough direction to be useful.</a:t>
            </a:r>
            <a:endParaRPr lang="en-US" sz="1550" dirty="0"/>
          </a:p>
        </p:txBody>
      </p:sp>
      <p:sp>
        <p:nvSpPr>
          <p:cNvPr id="5" name="Shape 3"/>
          <p:cNvSpPr/>
          <p:nvPr/>
        </p:nvSpPr>
        <p:spPr>
          <a:xfrm>
            <a:off x="585216" y="2057400"/>
            <a:ext cx="2057400" cy="2926080"/>
          </a:xfrm>
          <a:prstGeom prst="roundRect">
            <a:avLst>
              <a:gd name="adj" fmla="val 2222"/>
            </a:avLst>
          </a:prstGeom>
          <a:solidFill>
            <a:srgbClr val="FFFFFF"/>
          </a:solidFill>
          <a:ln w="12700">
            <a:solidFill>
              <a:srgbClr val="DED9D0"/>
            </a:solidFill>
            <a:prstDash val="solid"/>
          </a:ln>
        </p:spPr>
        <p:txBody>
          <a:bodyPr/>
          <a:lstStyle/>
          <a:p>
            <a:endParaRPr lang="en-US"/>
          </a:p>
        </p:txBody>
      </p:sp>
      <p:sp>
        <p:nvSpPr>
          <p:cNvPr id="6" name="Shape 4"/>
          <p:cNvSpPr/>
          <p:nvPr/>
        </p:nvSpPr>
        <p:spPr>
          <a:xfrm>
            <a:off x="1261872" y="2395728"/>
            <a:ext cx="713232" cy="713232"/>
          </a:xfrm>
          <a:prstGeom prst="ellipse">
            <a:avLst/>
          </a:prstGeom>
          <a:solidFill>
            <a:srgbClr val="1E6BA8"/>
          </a:solidFill>
          <a:ln w="12700">
            <a:solidFill>
              <a:srgbClr val="1E6BA8"/>
            </a:solidFill>
            <a:prstDash val="solid"/>
          </a:ln>
        </p:spPr>
        <p:txBody>
          <a:bodyPr/>
          <a:lstStyle/>
          <a:p>
            <a:endParaRPr lang="en-US"/>
          </a:p>
        </p:txBody>
      </p:sp>
      <p:sp>
        <p:nvSpPr>
          <p:cNvPr id="7" name="Text 5"/>
          <p:cNvSpPr/>
          <p:nvPr/>
        </p:nvSpPr>
        <p:spPr>
          <a:xfrm>
            <a:off x="1261872" y="2542032"/>
            <a:ext cx="713232" cy="274320"/>
          </a:xfrm>
          <a:prstGeom prst="rect">
            <a:avLst/>
          </a:prstGeom>
          <a:noFill/>
          <a:ln/>
        </p:spPr>
        <p:txBody>
          <a:bodyPr wrap="square" lIns="0" tIns="0" rIns="0" bIns="0" rtlCol="0" anchor="ctr"/>
          <a:lstStyle/>
          <a:p>
            <a:pPr marL="0" indent="0" algn="ctr">
              <a:buNone/>
            </a:pPr>
            <a:r>
              <a:rPr lang="en-US" sz="2200" b="1" dirty="0">
                <a:solidFill>
                  <a:srgbClr val="FFFFFF"/>
                </a:solidFill>
              </a:rPr>
              <a:t>C</a:t>
            </a:r>
            <a:endParaRPr lang="en-US" sz="2200" dirty="0"/>
          </a:p>
        </p:txBody>
      </p:sp>
      <p:sp>
        <p:nvSpPr>
          <p:cNvPr id="8" name="Text 6"/>
          <p:cNvSpPr/>
          <p:nvPr/>
        </p:nvSpPr>
        <p:spPr>
          <a:xfrm>
            <a:off x="749808" y="3383280"/>
            <a:ext cx="1737360" cy="402336"/>
          </a:xfrm>
          <a:prstGeom prst="rect">
            <a:avLst/>
          </a:prstGeom>
          <a:noFill/>
          <a:ln/>
        </p:spPr>
        <p:txBody>
          <a:bodyPr wrap="square" lIns="0" tIns="0" rIns="0" bIns="0" rtlCol="0" anchor="ctr">
            <a:normAutofit/>
          </a:bodyPr>
          <a:lstStyle/>
          <a:p>
            <a:pPr marL="0" indent="0" algn="ctr">
              <a:buNone/>
            </a:pPr>
            <a:r>
              <a:rPr lang="en-US" sz="1700" b="1" dirty="0">
                <a:solidFill>
                  <a:srgbClr val="11243B"/>
                </a:solidFill>
              </a:rPr>
              <a:t>Context</a:t>
            </a:r>
            <a:endParaRPr lang="en-US" sz="1700" dirty="0"/>
          </a:p>
        </p:txBody>
      </p:sp>
      <p:sp>
        <p:nvSpPr>
          <p:cNvPr id="9" name="Text 7"/>
          <p:cNvSpPr/>
          <p:nvPr/>
        </p:nvSpPr>
        <p:spPr>
          <a:xfrm>
            <a:off x="786384" y="3959352"/>
            <a:ext cx="1664208" cy="694944"/>
          </a:xfrm>
          <a:prstGeom prst="rect">
            <a:avLst/>
          </a:prstGeom>
          <a:noFill/>
          <a:ln/>
        </p:spPr>
        <p:txBody>
          <a:bodyPr wrap="square" lIns="0" tIns="0" rIns="0" bIns="0" rtlCol="0" anchor="ctr">
            <a:normAutofit/>
          </a:bodyPr>
          <a:lstStyle/>
          <a:p>
            <a:pPr marL="0" indent="0" algn="ctr">
              <a:buNone/>
            </a:pPr>
            <a:r>
              <a:rPr lang="en-US" sz="1250" dirty="0">
                <a:solidFill>
                  <a:srgbClr val="6E6A65"/>
                </a:solidFill>
              </a:rPr>
              <a:t>What is happening?</a:t>
            </a:r>
            <a:endParaRPr lang="en-US" sz="1250" dirty="0"/>
          </a:p>
        </p:txBody>
      </p:sp>
      <p:sp>
        <p:nvSpPr>
          <p:cNvPr id="10" name="Shape 8"/>
          <p:cNvSpPr/>
          <p:nvPr/>
        </p:nvSpPr>
        <p:spPr>
          <a:xfrm>
            <a:off x="2889504" y="2057400"/>
            <a:ext cx="2057400" cy="2926080"/>
          </a:xfrm>
          <a:prstGeom prst="roundRect">
            <a:avLst>
              <a:gd name="adj" fmla="val 2222"/>
            </a:avLst>
          </a:prstGeom>
          <a:solidFill>
            <a:srgbClr val="EAF4FA"/>
          </a:solidFill>
          <a:ln w="12700">
            <a:solidFill>
              <a:srgbClr val="BED8E9"/>
            </a:solidFill>
            <a:prstDash val="solid"/>
          </a:ln>
        </p:spPr>
        <p:txBody>
          <a:bodyPr/>
          <a:lstStyle/>
          <a:p>
            <a:endParaRPr lang="en-US"/>
          </a:p>
        </p:txBody>
      </p:sp>
      <p:sp>
        <p:nvSpPr>
          <p:cNvPr id="11" name="Shape 9"/>
          <p:cNvSpPr/>
          <p:nvPr/>
        </p:nvSpPr>
        <p:spPr>
          <a:xfrm>
            <a:off x="3566160" y="2395728"/>
            <a:ext cx="713232" cy="713232"/>
          </a:xfrm>
          <a:prstGeom prst="ellipse">
            <a:avLst/>
          </a:prstGeom>
          <a:solidFill>
            <a:srgbClr val="1E6BA8"/>
          </a:solidFill>
          <a:ln w="12700">
            <a:solidFill>
              <a:srgbClr val="1E6BA8"/>
            </a:solidFill>
            <a:prstDash val="solid"/>
          </a:ln>
        </p:spPr>
        <p:txBody>
          <a:bodyPr/>
          <a:lstStyle/>
          <a:p>
            <a:endParaRPr lang="en-US"/>
          </a:p>
        </p:txBody>
      </p:sp>
      <p:sp>
        <p:nvSpPr>
          <p:cNvPr id="12" name="Text 10"/>
          <p:cNvSpPr/>
          <p:nvPr/>
        </p:nvSpPr>
        <p:spPr>
          <a:xfrm>
            <a:off x="3566160" y="2542032"/>
            <a:ext cx="713232" cy="274320"/>
          </a:xfrm>
          <a:prstGeom prst="rect">
            <a:avLst/>
          </a:prstGeom>
          <a:noFill/>
          <a:ln/>
        </p:spPr>
        <p:txBody>
          <a:bodyPr wrap="square" lIns="0" tIns="0" rIns="0" bIns="0" rtlCol="0" anchor="ctr"/>
          <a:lstStyle/>
          <a:p>
            <a:pPr marL="0" indent="0" algn="ctr">
              <a:buNone/>
            </a:pPr>
            <a:r>
              <a:rPr lang="en-US" sz="2200" b="1" dirty="0">
                <a:solidFill>
                  <a:srgbClr val="FFFFFF"/>
                </a:solidFill>
              </a:rPr>
              <a:t>A</a:t>
            </a:r>
            <a:endParaRPr lang="en-US" sz="2200" dirty="0"/>
          </a:p>
        </p:txBody>
      </p:sp>
      <p:sp>
        <p:nvSpPr>
          <p:cNvPr id="13" name="Text 11"/>
          <p:cNvSpPr/>
          <p:nvPr/>
        </p:nvSpPr>
        <p:spPr>
          <a:xfrm>
            <a:off x="3054096" y="3383280"/>
            <a:ext cx="1737360" cy="402336"/>
          </a:xfrm>
          <a:prstGeom prst="rect">
            <a:avLst/>
          </a:prstGeom>
          <a:noFill/>
          <a:ln/>
        </p:spPr>
        <p:txBody>
          <a:bodyPr wrap="square" lIns="0" tIns="0" rIns="0" bIns="0" rtlCol="0" anchor="ctr">
            <a:normAutofit/>
          </a:bodyPr>
          <a:lstStyle/>
          <a:p>
            <a:pPr marL="0" indent="0" algn="ctr">
              <a:buNone/>
            </a:pPr>
            <a:r>
              <a:rPr lang="en-US" sz="1700" b="1" dirty="0">
                <a:solidFill>
                  <a:srgbClr val="11243B"/>
                </a:solidFill>
              </a:rPr>
              <a:t>Action</a:t>
            </a:r>
            <a:endParaRPr lang="en-US" sz="1700" dirty="0"/>
          </a:p>
        </p:txBody>
      </p:sp>
      <p:sp>
        <p:nvSpPr>
          <p:cNvPr id="14" name="Text 12"/>
          <p:cNvSpPr/>
          <p:nvPr/>
        </p:nvSpPr>
        <p:spPr>
          <a:xfrm>
            <a:off x="3090672" y="3959352"/>
            <a:ext cx="1664208" cy="694944"/>
          </a:xfrm>
          <a:prstGeom prst="rect">
            <a:avLst/>
          </a:prstGeom>
          <a:noFill/>
          <a:ln/>
        </p:spPr>
        <p:txBody>
          <a:bodyPr wrap="square" lIns="0" tIns="0" rIns="0" bIns="0" rtlCol="0" anchor="ctr">
            <a:normAutofit/>
          </a:bodyPr>
          <a:lstStyle/>
          <a:p>
            <a:pPr marL="0" indent="0" algn="ctr">
              <a:buNone/>
            </a:pPr>
            <a:r>
              <a:rPr lang="en-US" sz="1250" dirty="0">
                <a:solidFill>
                  <a:srgbClr val="6E6A65"/>
                </a:solidFill>
              </a:rPr>
              <a:t>What do you want it to do?</a:t>
            </a:r>
            <a:endParaRPr lang="en-US" sz="1250" dirty="0"/>
          </a:p>
        </p:txBody>
      </p:sp>
      <p:sp>
        <p:nvSpPr>
          <p:cNvPr id="15" name="Shape 13"/>
          <p:cNvSpPr/>
          <p:nvPr/>
        </p:nvSpPr>
        <p:spPr>
          <a:xfrm>
            <a:off x="5193792" y="2057400"/>
            <a:ext cx="2057400" cy="2926080"/>
          </a:xfrm>
          <a:prstGeom prst="roundRect">
            <a:avLst>
              <a:gd name="adj" fmla="val 2222"/>
            </a:avLst>
          </a:prstGeom>
          <a:solidFill>
            <a:srgbClr val="FFFFFF"/>
          </a:solidFill>
          <a:ln w="12700">
            <a:solidFill>
              <a:srgbClr val="DED9D0"/>
            </a:solidFill>
            <a:prstDash val="solid"/>
          </a:ln>
        </p:spPr>
        <p:txBody>
          <a:bodyPr/>
          <a:lstStyle/>
          <a:p>
            <a:endParaRPr lang="en-US"/>
          </a:p>
        </p:txBody>
      </p:sp>
      <p:sp>
        <p:nvSpPr>
          <p:cNvPr id="16" name="Shape 14"/>
          <p:cNvSpPr/>
          <p:nvPr/>
        </p:nvSpPr>
        <p:spPr>
          <a:xfrm>
            <a:off x="5870448" y="2395728"/>
            <a:ext cx="713232" cy="713232"/>
          </a:xfrm>
          <a:prstGeom prst="ellipse">
            <a:avLst/>
          </a:prstGeom>
          <a:solidFill>
            <a:srgbClr val="1E6BA8"/>
          </a:solidFill>
          <a:ln w="12700">
            <a:solidFill>
              <a:srgbClr val="1E6BA8"/>
            </a:solidFill>
            <a:prstDash val="solid"/>
          </a:ln>
        </p:spPr>
        <p:txBody>
          <a:bodyPr/>
          <a:lstStyle/>
          <a:p>
            <a:endParaRPr lang="en-US"/>
          </a:p>
        </p:txBody>
      </p:sp>
      <p:sp>
        <p:nvSpPr>
          <p:cNvPr id="17" name="Text 15"/>
          <p:cNvSpPr/>
          <p:nvPr/>
        </p:nvSpPr>
        <p:spPr>
          <a:xfrm>
            <a:off x="5870448" y="2542032"/>
            <a:ext cx="713232" cy="274320"/>
          </a:xfrm>
          <a:prstGeom prst="rect">
            <a:avLst/>
          </a:prstGeom>
          <a:noFill/>
          <a:ln/>
        </p:spPr>
        <p:txBody>
          <a:bodyPr wrap="square" lIns="0" tIns="0" rIns="0" bIns="0" rtlCol="0" anchor="ctr"/>
          <a:lstStyle/>
          <a:p>
            <a:pPr marL="0" indent="0" algn="ctr">
              <a:buNone/>
            </a:pPr>
            <a:r>
              <a:rPr lang="en-US" sz="2200" b="1" dirty="0">
                <a:solidFill>
                  <a:srgbClr val="FFFFFF"/>
                </a:solidFill>
              </a:rPr>
              <a:t>F</a:t>
            </a:r>
            <a:endParaRPr lang="en-US" sz="2200" dirty="0"/>
          </a:p>
        </p:txBody>
      </p:sp>
      <p:sp>
        <p:nvSpPr>
          <p:cNvPr id="18" name="Text 16"/>
          <p:cNvSpPr/>
          <p:nvPr/>
        </p:nvSpPr>
        <p:spPr>
          <a:xfrm>
            <a:off x="5358384" y="3383280"/>
            <a:ext cx="1737360" cy="402336"/>
          </a:xfrm>
          <a:prstGeom prst="rect">
            <a:avLst/>
          </a:prstGeom>
          <a:noFill/>
          <a:ln/>
        </p:spPr>
        <p:txBody>
          <a:bodyPr wrap="square" lIns="0" tIns="0" rIns="0" bIns="0" rtlCol="0" anchor="ctr">
            <a:normAutofit/>
          </a:bodyPr>
          <a:lstStyle/>
          <a:p>
            <a:pPr marL="0" indent="0" algn="ctr">
              <a:buNone/>
            </a:pPr>
            <a:r>
              <a:rPr lang="en-US" sz="1700" b="1" dirty="0">
                <a:solidFill>
                  <a:srgbClr val="11243B"/>
                </a:solidFill>
              </a:rPr>
              <a:t>For whom</a:t>
            </a:r>
            <a:endParaRPr lang="en-US" sz="1700" dirty="0"/>
          </a:p>
        </p:txBody>
      </p:sp>
      <p:sp>
        <p:nvSpPr>
          <p:cNvPr id="19" name="Text 17"/>
          <p:cNvSpPr/>
          <p:nvPr/>
        </p:nvSpPr>
        <p:spPr>
          <a:xfrm>
            <a:off x="5394960" y="3959352"/>
            <a:ext cx="1664208" cy="694944"/>
          </a:xfrm>
          <a:prstGeom prst="rect">
            <a:avLst/>
          </a:prstGeom>
          <a:noFill/>
          <a:ln/>
        </p:spPr>
        <p:txBody>
          <a:bodyPr wrap="square" lIns="0" tIns="0" rIns="0" bIns="0" rtlCol="0" anchor="ctr">
            <a:normAutofit/>
          </a:bodyPr>
          <a:lstStyle/>
          <a:p>
            <a:pPr marL="0" indent="0" algn="ctr">
              <a:buNone/>
            </a:pPr>
            <a:r>
              <a:rPr lang="en-US" sz="1250" dirty="0">
                <a:solidFill>
                  <a:srgbClr val="6E6A65"/>
                </a:solidFill>
              </a:rPr>
              <a:t>Who will read or use it?</a:t>
            </a:r>
            <a:endParaRPr lang="en-US" sz="1250" dirty="0"/>
          </a:p>
        </p:txBody>
      </p:sp>
      <p:sp>
        <p:nvSpPr>
          <p:cNvPr id="20" name="Shape 18"/>
          <p:cNvSpPr/>
          <p:nvPr/>
        </p:nvSpPr>
        <p:spPr>
          <a:xfrm>
            <a:off x="7498080" y="2057400"/>
            <a:ext cx="2057400" cy="2926080"/>
          </a:xfrm>
          <a:prstGeom prst="roundRect">
            <a:avLst>
              <a:gd name="adj" fmla="val 2222"/>
            </a:avLst>
          </a:prstGeom>
          <a:solidFill>
            <a:srgbClr val="EAF4FA"/>
          </a:solidFill>
          <a:ln w="12700">
            <a:solidFill>
              <a:srgbClr val="BED8E9"/>
            </a:solidFill>
            <a:prstDash val="solid"/>
          </a:ln>
        </p:spPr>
        <p:txBody>
          <a:bodyPr/>
          <a:lstStyle/>
          <a:p>
            <a:endParaRPr lang="en-US"/>
          </a:p>
        </p:txBody>
      </p:sp>
      <p:sp>
        <p:nvSpPr>
          <p:cNvPr id="21" name="Shape 19"/>
          <p:cNvSpPr/>
          <p:nvPr/>
        </p:nvSpPr>
        <p:spPr>
          <a:xfrm>
            <a:off x="8174736" y="2395728"/>
            <a:ext cx="713232" cy="713232"/>
          </a:xfrm>
          <a:prstGeom prst="ellipse">
            <a:avLst/>
          </a:prstGeom>
          <a:solidFill>
            <a:srgbClr val="1E6BA8"/>
          </a:solidFill>
          <a:ln w="12700">
            <a:solidFill>
              <a:srgbClr val="1E6BA8"/>
            </a:solidFill>
            <a:prstDash val="solid"/>
          </a:ln>
        </p:spPr>
        <p:txBody>
          <a:bodyPr/>
          <a:lstStyle/>
          <a:p>
            <a:endParaRPr lang="en-US"/>
          </a:p>
        </p:txBody>
      </p:sp>
      <p:sp>
        <p:nvSpPr>
          <p:cNvPr id="22" name="Text 20"/>
          <p:cNvSpPr/>
          <p:nvPr/>
        </p:nvSpPr>
        <p:spPr>
          <a:xfrm>
            <a:off x="8174736" y="2542032"/>
            <a:ext cx="713232" cy="274320"/>
          </a:xfrm>
          <a:prstGeom prst="rect">
            <a:avLst/>
          </a:prstGeom>
          <a:noFill/>
          <a:ln/>
        </p:spPr>
        <p:txBody>
          <a:bodyPr wrap="square" lIns="0" tIns="0" rIns="0" bIns="0" rtlCol="0" anchor="ctr"/>
          <a:lstStyle/>
          <a:p>
            <a:pPr marL="0" indent="0" algn="ctr">
              <a:buNone/>
            </a:pPr>
            <a:r>
              <a:rPr lang="en-US" sz="2200" b="1" dirty="0">
                <a:solidFill>
                  <a:srgbClr val="FFFFFF"/>
                </a:solidFill>
              </a:rPr>
              <a:t>E</a:t>
            </a:r>
            <a:endParaRPr lang="en-US" sz="2200" dirty="0"/>
          </a:p>
        </p:txBody>
      </p:sp>
      <p:sp>
        <p:nvSpPr>
          <p:cNvPr id="23" name="Text 21"/>
          <p:cNvSpPr/>
          <p:nvPr/>
        </p:nvSpPr>
        <p:spPr>
          <a:xfrm>
            <a:off x="7662672" y="3383280"/>
            <a:ext cx="1737360" cy="402336"/>
          </a:xfrm>
          <a:prstGeom prst="rect">
            <a:avLst/>
          </a:prstGeom>
          <a:noFill/>
          <a:ln/>
        </p:spPr>
        <p:txBody>
          <a:bodyPr wrap="square" lIns="0" tIns="0" rIns="0" bIns="0" rtlCol="0" anchor="ctr">
            <a:normAutofit/>
          </a:bodyPr>
          <a:lstStyle/>
          <a:p>
            <a:pPr marL="0" indent="0" algn="ctr">
              <a:buNone/>
            </a:pPr>
            <a:r>
              <a:rPr lang="en-US" sz="1700" b="1" dirty="0">
                <a:solidFill>
                  <a:srgbClr val="11243B"/>
                </a:solidFill>
              </a:rPr>
              <a:t>Expected format</a:t>
            </a:r>
            <a:endParaRPr lang="en-US" sz="1700" dirty="0"/>
          </a:p>
        </p:txBody>
      </p:sp>
      <p:sp>
        <p:nvSpPr>
          <p:cNvPr id="24" name="Text 22"/>
          <p:cNvSpPr/>
          <p:nvPr/>
        </p:nvSpPr>
        <p:spPr>
          <a:xfrm>
            <a:off x="7699248" y="3959352"/>
            <a:ext cx="1664208" cy="694944"/>
          </a:xfrm>
          <a:prstGeom prst="rect">
            <a:avLst/>
          </a:prstGeom>
          <a:noFill/>
          <a:ln/>
        </p:spPr>
        <p:txBody>
          <a:bodyPr wrap="square" lIns="0" tIns="0" rIns="0" bIns="0" rtlCol="0" anchor="ctr">
            <a:normAutofit/>
          </a:bodyPr>
          <a:lstStyle/>
          <a:p>
            <a:pPr marL="0" indent="0" algn="ctr">
              <a:buNone/>
            </a:pPr>
            <a:r>
              <a:rPr lang="en-US" sz="1250" dirty="0">
                <a:solidFill>
                  <a:srgbClr val="6E6A65"/>
                </a:solidFill>
              </a:rPr>
              <a:t>Email, table, summary, briefing?</a:t>
            </a:r>
            <a:endParaRPr lang="en-US" sz="1250" dirty="0"/>
          </a:p>
        </p:txBody>
      </p:sp>
      <p:sp>
        <p:nvSpPr>
          <p:cNvPr id="25" name="Shape 23"/>
          <p:cNvSpPr/>
          <p:nvPr/>
        </p:nvSpPr>
        <p:spPr>
          <a:xfrm>
            <a:off x="9802368" y="2057400"/>
            <a:ext cx="2057400" cy="2926080"/>
          </a:xfrm>
          <a:prstGeom prst="roundRect">
            <a:avLst>
              <a:gd name="adj" fmla="val 2222"/>
            </a:avLst>
          </a:prstGeom>
          <a:solidFill>
            <a:srgbClr val="FFFFFF"/>
          </a:solidFill>
          <a:ln w="12700">
            <a:solidFill>
              <a:srgbClr val="DED9D0"/>
            </a:solidFill>
            <a:prstDash val="solid"/>
          </a:ln>
        </p:spPr>
        <p:txBody>
          <a:bodyPr/>
          <a:lstStyle/>
          <a:p>
            <a:endParaRPr lang="en-US"/>
          </a:p>
        </p:txBody>
      </p:sp>
      <p:sp>
        <p:nvSpPr>
          <p:cNvPr id="26" name="Shape 24"/>
          <p:cNvSpPr/>
          <p:nvPr/>
        </p:nvSpPr>
        <p:spPr>
          <a:xfrm>
            <a:off x="10479024" y="2395728"/>
            <a:ext cx="713232" cy="713232"/>
          </a:xfrm>
          <a:prstGeom prst="ellipse">
            <a:avLst/>
          </a:prstGeom>
          <a:solidFill>
            <a:srgbClr val="D8AA5A"/>
          </a:solidFill>
          <a:ln w="12700">
            <a:solidFill>
              <a:srgbClr val="D8AA5A"/>
            </a:solidFill>
            <a:prstDash val="solid"/>
          </a:ln>
        </p:spPr>
        <p:txBody>
          <a:bodyPr/>
          <a:lstStyle/>
          <a:p>
            <a:endParaRPr lang="en-US"/>
          </a:p>
        </p:txBody>
      </p:sp>
      <p:sp>
        <p:nvSpPr>
          <p:cNvPr id="27" name="Text 25"/>
          <p:cNvSpPr/>
          <p:nvPr/>
        </p:nvSpPr>
        <p:spPr>
          <a:xfrm>
            <a:off x="10479024" y="2542032"/>
            <a:ext cx="713232" cy="274320"/>
          </a:xfrm>
          <a:prstGeom prst="rect">
            <a:avLst/>
          </a:prstGeom>
          <a:noFill/>
          <a:ln/>
        </p:spPr>
        <p:txBody>
          <a:bodyPr wrap="square" lIns="0" tIns="0" rIns="0" bIns="0" rtlCol="0" anchor="ctr"/>
          <a:lstStyle/>
          <a:p>
            <a:pPr marL="0" indent="0" algn="ctr">
              <a:buNone/>
            </a:pPr>
            <a:r>
              <a:rPr lang="en-US" sz="2200" b="1" dirty="0">
                <a:solidFill>
                  <a:srgbClr val="FFFFFF"/>
                </a:solidFill>
              </a:rPr>
              <a:t>L</a:t>
            </a:r>
            <a:endParaRPr lang="en-US" sz="2200" dirty="0"/>
          </a:p>
        </p:txBody>
      </p:sp>
      <p:sp>
        <p:nvSpPr>
          <p:cNvPr id="28" name="Text 26"/>
          <p:cNvSpPr/>
          <p:nvPr/>
        </p:nvSpPr>
        <p:spPr>
          <a:xfrm>
            <a:off x="9966960" y="3383280"/>
            <a:ext cx="1737360" cy="402336"/>
          </a:xfrm>
          <a:prstGeom prst="rect">
            <a:avLst/>
          </a:prstGeom>
          <a:noFill/>
          <a:ln/>
        </p:spPr>
        <p:txBody>
          <a:bodyPr wrap="square" lIns="0" tIns="0" rIns="0" bIns="0" rtlCol="0" anchor="ctr">
            <a:normAutofit/>
          </a:bodyPr>
          <a:lstStyle/>
          <a:p>
            <a:pPr marL="0" indent="0" algn="ctr">
              <a:buNone/>
            </a:pPr>
            <a:r>
              <a:rPr lang="en-US" sz="1700" b="1" dirty="0">
                <a:solidFill>
                  <a:srgbClr val="11243B"/>
                </a:solidFill>
              </a:rPr>
              <a:t>Limits</a:t>
            </a:r>
            <a:endParaRPr lang="en-US" sz="1700" dirty="0"/>
          </a:p>
        </p:txBody>
      </p:sp>
      <p:sp>
        <p:nvSpPr>
          <p:cNvPr id="29" name="Text 27"/>
          <p:cNvSpPr/>
          <p:nvPr/>
        </p:nvSpPr>
        <p:spPr>
          <a:xfrm>
            <a:off x="10003536" y="3959352"/>
            <a:ext cx="1664208" cy="694944"/>
          </a:xfrm>
          <a:prstGeom prst="rect">
            <a:avLst/>
          </a:prstGeom>
          <a:noFill/>
          <a:ln/>
        </p:spPr>
        <p:txBody>
          <a:bodyPr wrap="square" lIns="0" tIns="0" rIns="0" bIns="0" rtlCol="0" anchor="ctr">
            <a:normAutofit/>
          </a:bodyPr>
          <a:lstStyle/>
          <a:p>
            <a:pPr marL="0" indent="0" algn="ctr">
              <a:buNone/>
            </a:pPr>
            <a:r>
              <a:rPr lang="en-US" sz="1250" dirty="0">
                <a:solidFill>
                  <a:srgbClr val="6E6A65"/>
                </a:solidFill>
              </a:rPr>
              <a:t>Length, tone, exclusions, boundaries.</a:t>
            </a:r>
            <a:endParaRPr lang="en-US" sz="1250" dirty="0"/>
          </a:p>
        </p:txBody>
      </p:sp>
      <p:sp>
        <p:nvSpPr>
          <p:cNvPr id="30" name="Text 28"/>
          <p:cNvSpPr/>
          <p:nvPr/>
        </p:nvSpPr>
        <p:spPr>
          <a:xfrm>
            <a:off x="1005840" y="5440680"/>
            <a:ext cx="10149840" cy="457200"/>
          </a:xfrm>
          <a:prstGeom prst="rect">
            <a:avLst/>
          </a:prstGeom>
          <a:noFill/>
          <a:ln/>
        </p:spPr>
        <p:txBody>
          <a:bodyPr wrap="square" lIns="0" tIns="0" rIns="0" bIns="0" rtlCol="0" anchor="ctr"/>
          <a:lstStyle/>
          <a:p>
            <a:pPr marL="0" indent="0" algn="ctr">
              <a:buNone/>
            </a:pPr>
            <a:r>
              <a:rPr lang="en-US" sz="1750" b="1" dirty="0">
                <a:solidFill>
                  <a:srgbClr val="11243B"/>
                </a:solidFill>
              </a:rPr>
              <a:t>The goal is not the perfect prompt. The goal is enough context to get a useful first answer.</a:t>
            </a:r>
            <a:endParaRPr lang="en-US" sz="1750" dirty="0"/>
          </a:p>
        </p:txBody>
      </p:sp>
      <p:sp>
        <p:nvSpPr>
          <p:cNvPr id="31" name="Slide Number Placeholder 0"/>
          <p:cNvSpPr>
            <a:spLocks noGrp="1"/>
          </p:cNvSpPr>
          <p:nvPr>
            <p:ph type="sldNum" sz="quarter" idx="4294967295"/>
          </p:nvPr>
        </p:nvSpPr>
        <p:spPr>
          <a:xfrm>
            <a:off x="11539728" y="658368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18B83"/>
                </a:solidFill>
                <a:latin typeface="Aptos"/>
                <a:ea typeface="Aptos"/>
                <a:cs typeface="Aptos"/>
              </a:defRPr>
            </a:lvl1pPr>
          </a:lstStyle>
          <a:p>
            <a:pPr algn="l"/>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21792" y="411480"/>
            <a:ext cx="3108960" cy="256032"/>
          </a:xfrm>
          <a:prstGeom prst="rect">
            <a:avLst/>
          </a:prstGeom>
          <a:noFill/>
          <a:ln/>
        </p:spPr>
        <p:txBody>
          <a:bodyPr wrap="square" lIns="0" tIns="0" rIns="0" bIns="0" rtlCol="0" anchor="ctr"/>
          <a:lstStyle/>
          <a:p>
            <a:pPr marL="0" indent="0">
              <a:buNone/>
            </a:pPr>
            <a:r>
              <a:rPr lang="en-US" sz="950" b="1" kern="0" spc="140" dirty="0">
                <a:solidFill>
                  <a:srgbClr val="A8772B"/>
                </a:solidFill>
              </a:rPr>
              <a:t>CAFEL IN PRACTICE</a:t>
            </a:r>
            <a:endParaRPr lang="en-US" sz="950" dirty="0"/>
          </a:p>
        </p:txBody>
      </p:sp>
      <p:sp>
        <p:nvSpPr>
          <p:cNvPr id="3" name="Text 1"/>
          <p:cNvSpPr/>
          <p:nvPr/>
        </p:nvSpPr>
        <p:spPr>
          <a:xfrm>
            <a:off x="621792" y="713232"/>
            <a:ext cx="10881360" cy="594360"/>
          </a:xfrm>
          <a:prstGeom prst="rect">
            <a:avLst/>
          </a:prstGeom>
          <a:noFill/>
          <a:ln/>
        </p:spPr>
        <p:txBody>
          <a:bodyPr wrap="square" lIns="0" tIns="0" rIns="0" bIns="0" rtlCol="0" anchor="ctr">
            <a:normAutofit/>
          </a:bodyPr>
          <a:lstStyle/>
          <a:p>
            <a:pPr marL="0" indent="0">
              <a:buNone/>
            </a:pPr>
            <a:r>
              <a:rPr lang="en-US" sz="2600" b="1" dirty="0">
                <a:solidFill>
                  <a:srgbClr val="11243B"/>
                </a:solidFill>
                <a:latin typeface="Aptos Display" pitchFamily="34" charset="0"/>
                <a:ea typeface="Aptos Display" pitchFamily="34" charset="-122"/>
                <a:cs typeface="Aptos Display" pitchFamily="34" charset="-120"/>
              </a:rPr>
              <a:t>Watch what happens</a:t>
            </a:r>
            <a:endParaRPr lang="en-US" sz="2600" dirty="0"/>
          </a:p>
        </p:txBody>
      </p:sp>
      <p:sp>
        <p:nvSpPr>
          <p:cNvPr id="4" name="Shape 2"/>
          <p:cNvSpPr/>
          <p:nvPr/>
        </p:nvSpPr>
        <p:spPr>
          <a:xfrm>
            <a:off x="731520" y="1536192"/>
            <a:ext cx="1143000" cy="384048"/>
          </a:xfrm>
          <a:prstGeom prst="roundRect">
            <a:avLst>
              <a:gd name="adj" fmla="val 19048"/>
            </a:avLst>
          </a:prstGeom>
          <a:solidFill>
            <a:srgbClr val="FCE9E6"/>
          </a:solidFill>
          <a:ln w="12700">
            <a:solidFill>
              <a:srgbClr val="FCE9E6"/>
            </a:solidFill>
            <a:prstDash val="solid"/>
          </a:ln>
        </p:spPr>
        <p:txBody>
          <a:bodyPr/>
          <a:lstStyle/>
          <a:p>
            <a:endParaRPr lang="en-US"/>
          </a:p>
        </p:txBody>
      </p:sp>
      <p:sp>
        <p:nvSpPr>
          <p:cNvPr id="5" name="Text 3"/>
          <p:cNvSpPr/>
          <p:nvPr/>
        </p:nvSpPr>
        <p:spPr>
          <a:xfrm>
            <a:off x="822960" y="1623060"/>
            <a:ext cx="960120" cy="182880"/>
          </a:xfrm>
          <a:prstGeom prst="rect">
            <a:avLst/>
          </a:prstGeom>
          <a:noFill/>
          <a:ln/>
        </p:spPr>
        <p:txBody>
          <a:bodyPr wrap="square" lIns="0" tIns="0" rIns="0" bIns="0" rtlCol="0" anchor="ctr"/>
          <a:lstStyle/>
          <a:p>
            <a:pPr marL="0" indent="0" algn="ctr">
              <a:buNone/>
            </a:pPr>
            <a:r>
              <a:rPr lang="en-US" sz="1050" b="1" dirty="0">
                <a:solidFill>
                  <a:srgbClr val="B84A4A"/>
                </a:solidFill>
              </a:rPr>
              <a:t>BEFORE</a:t>
            </a:r>
            <a:endParaRPr lang="en-US" sz="1050" dirty="0"/>
          </a:p>
        </p:txBody>
      </p:sp>
      <p:sp>
        <p:nvSpPr>
          <p:cNvPr id="6" name="Shape 4"/>
          <p:cNvSpPr/>
          <p:nvPr/>
        </p:nvSpPr>
        <p:spPr>
          <a:xfrm>
            <a:off x="731520" y="1965960"/>
            <a:ext cx="4297680" cy="1143000"/>
          </a:xfrm>
          <a:prstGeom prst="roundRect">
            <a:avLst>
              <a:gd name="adj" fmla="val 4800"/>
            </a:avLst>
          </a:prstGeom>
          <a:solidFill>
            <a:srgbClr val="FFFFFF"/>
          </a:solidFill>
          <a:ln w="13970">
            <a:solidFill>
              <a:srgbClr val="E7BDB6"/>
            </a:solidFill>
            <a:prstDash val="solid"/>
          </a:ln>
        </p:spPr>
        <p:txBody>
          <a:bodyPr/>
          <a:lstStyle/>
          <a:p>
            <a:endParaRPr lang="en-US"/>
          </a:p>
        </p:txBody>
      </p:sp>
      <p:sp>
        <p:nvSpPr>
          <p:cNvPr id="7" name="Text 5"/>
          <p:cNvSpPr/>
          <p:nvPr/>
        </p:nvSpPr>
        <p:spPr>
          <a:xfrm>
            <a:off x="932688" y="2130552"/>
            <a:ext cx="3895344" cy="813816"/>
          </a:xfrm>
          <a:prstGeom prst="rect">
            <a:avLst/>
          </a:prstGeom>
          <a:noFill/>
          <a:ln/>
        </p:spPr>
        <p:txBody>
          <a:bodyPr wrap="square" lIns="0" tIns="0" rIns="0" bIns="0" rtlCol="0" anchor="ctr">
            <a:normAutofit/>
          </a:bodyPr>
          <a:lstStyle/>
          <a:p>
            <a:pPr marL="0" indent="0">
              <a:buNone/>
            </a:pPr>
            <a:r>
              <a:rPr lang="en-US" sz="2100" b="1" dirty="0">
                <a:solidFill>
                  <a:srgbClr val="B84A4A"/>
                </a:solidFill>
                <a:latin typeface="Aptos" pitchFamily="34" charset="0"/>
                <a:ea typeface="Aptos" pitchFamily="34" charset="-122"/>
                <a:cs typeface="Aptos" pitchFamily="34" charset="-120"/>
              </a:rPr>
              <a:t>Write me a project update.</a:t>
            </a:r>
            <a:endParaRPr lang="en-US" sz="2100" dirty="0"/>
          </a:p>
        </p:txBody>
      </p:sp>
      <p:sp>
        <p:nvSpPr>
          <p:cNvPr id="8" name="Shape 6"/>
          <p:cNvSpPr/>
          <p:nvPr/>
        </p:nvSpPr>
        <p:spPr>
          <a:xfrm>
            <a:off x="5486400" y="1536192"/>
            <a:ext cx="1051560" cy="384048"/>
          </a:xfrm>
          <a:prstGeom prst="roundRect">
            <a:avLst>
              <a:gd name="adj" fmla="val 19048"/>
            </a:avLst>
          </a:prstGeom>
          <a:solidFill>
            <a:srgbClr val="EAF4FA"/>
          </a:solidFill>
          <a:ln w="12700">
            <a:solidFill>
              <a:srgbClr val="EAF4FA"/>
            </a:solidFill>
            <a:prstDash val="solid"/>
          </a:ln>
        </p:spPr>
        <p:txBody>
          <a:bodyPr/>
          <a:lstStyle/>
          <a:p>
            <a:endParaRPr lang="en-US"/>
          </a:p>
        </p:txBody>
      </p:sp>
      <p:sp>
        <p:nvSpPr>
          <p:cNvPr id="9" name="Text 7"/>
          <p:cNvSpPr/>
          <p:nvPr/>
        </p:nvSpPr>
        <p:spPr>
          <a:xfrm>
            <a:off x="5577840" y="1623060"/>
            <a:ext cx="868680" cy="182880"/>
          </a:xfrm>
          <a:prstGeom prst="rect">
            <a:avLst/>
          </a:prstGeom>
          <a:noFill/>
          <a:ln/>
        </p:spPr>
        <p:txBody>
          <a:bodyPr wrap="square" lIns="0" tIns="0" rIns="0" bIns="0" rtlCol="0" anchor="ctr"/>
          <a:lstStyle/>
          <a:p>
            <a:pPr marL="0" indent="0" algn="ctr">
              <a:buNone/>
            </a:pPr>
            <a:r>
              <a:rPr lang="en-US" sz="1050" b="1" dirty="0">
                <a:solidFill>
                  <a:srgbClr val="1E6BA8"/>
                </a:solidFill>
              </a:rPr>
              <a:t>AFTER</a:t>
            </a:r>
            <a:endParaRPr lang="en-US" sz="1050" dirty="0"/>
          </a:p>
        </p:txBody>
      </p:sp>
      <p:sp>
        <p:nvSpPr>
          <p:cNvPr id="10" name="Shape 8"/>
          <p:cNvSpPr/>
          <p:nvPr/>
        </p:nvSpPr>
        <p:spPr>
          <a:xfrm>
            <a:off x="5486400" y="1965960"/>
            <a:ext cx="5852160" cy="2057400"/>
          </a:xfrm>
          <a:prstGeom prst="roundRect">
            <a:avLst>
              <a:gd name="adj" fmla="val 2667"/>
            </a:avLst>
          </a:prstGeom>
          <a:solidFill>
            <a:srgbClr val="FFFFFF"/>
          </a:solidFill>
          <a:ln w="13970">
            <a:solidFill>
              <a:srgbClr val="BDD9E8"/>
            </a:solidFill>
            <a:prstDash val="solid"/>
          </a:ln>
        </p:spPr>
        <p:txBody>
          <a:bodyPr/>
          <a:lstStyle/>
          <a:p>
            <a:endParaRPr lang="en-US"/>
          </a:p>
        </p:txBody>
      </p:sp>
      <p:sp>
        <p:nvSpPr>
          <p:cNvPr id="11" name="Text 9"/>
          <p:cNvSpPr/>
          <p:nvPr/>
        </p:nvSpPr>
        <p:spPr>
          <a:xfrm>
            <a:off x="5687568" y="2130552"/>
            <a:ext cx="5449824" cy="1728216"/>
          </a:xfrm>
          <a:prstGeom prst="rect">
            <a:avLst/>
          </a:prstGeom>
          <a:noFill/>
          <a:ln/>
        </p:spPr>
        <p:txBody>
          <a:bodyPr wrap="square" lIns="0" tIns="0" rIns="0" bIns="0" rtlCol="0" anchor="ctr">
            <a:normAutofit/>
          </a:bodyPr>
          <a:lstStyle/>
          <a:p>
            <a:pPr marL="0" indent="0">
              <a:buNone/>
            </a:pPr>
            <a:r>
              <a:rPr lang="en-US" sz="1600" dirty="0">
                <a:solidFill>
                  <a:srgbClr val="11243B"/>
                </a:solidFill>
                <a:latin typeface="Aptos" pitchFamily="34" charset="0"/>
                <a:ea typeface="Aptos" pitchFamily="34" charset="-122"/>
                <a:cs typeface="Aptos" pitchFamily="34" charset="-120"/>
              </a:rPr>
              <a:t>I am a project manager working in an NHS PMO. Turn the notes below into a concise update for senior leaders. Use four headings: progress, risks, decisions required and next steps. Keep it under 200 words and use clear professional language.</a:t>
            </a:r>
            <a:endParaRPr lang="en-US" sz="1600" dirty="0"/>
          </a:p>
        </p:txBody>
      </p:sp>
      <p:sp>
        <p:nvSpPr>
          <p:cNvPr id="12" name="Text 10"/>
          <p:cNvSpPr/>
          <p:nvPr/>
        </p:nvSpPr>
        <p:spPr>
          <a:xfrm>
            <a:off x="731520" y="4343400"/>
            <a:ext cx="1828800" cy="347472"/>
          </a:xfrm>
          <a:prstGeom prst="rect">
            <a:avLst/>
          </a:prstGeom>
          <a:noFill/>
          <a:ln/>
        </p:spPr>
        <p:txBody>
          <a:bodyPr wrap="square" lIns="0" tIns="0" rIns="0" bIns="0" rtlCol="0" anchor="ctr"/>
          <a:lstStyle/>
          <a:p>
            <a:pPr marL="0" indent="0">
              <a:buNone/>
            </a:pPr>
            <a:r>
              <a:rPr lang="en-US" sz="1800" b="1" dirty="0">
                <a:solidFill>
                  <a:srgbClr val="A8772B"/>
                </a:solidFill>
              </a:rPr>
              <a:t>What changed?</a:t>
            </a:r>
            <a:endParaRPr lang="en-US" sz="1800" dirty="0"/>
          </a:p>
        </p:txBody>
      </p:sp>
      <p:sp>
        <p:nvSpPr>
          <p:cNvPr id="13" name="Shape 11"/>
          <p:cNvSpPr/>
          <p:nvPr/>
        </p:nvSpPr>
        <p:spPr>
          <a:xfrm>
            <a:off x="731520" y="4892040"/>
            <a:ext cx="2240280" cy="384048"/>
          </a:xfrm>
          <a:prstGeom prst="roundRect">
            <a:avLst>
              <a:gd name="adj" fmla="val 19048"/>
            </a:avLst>
          </a:prstGeom>
          <a:solidFill>
            <a:srgbClr val="FFFFFF"/>
          </a:solidFill>
          <a:ln w="12700">
            <a:solidFill>
              <a:srgbClr val="FFFFFF"/>
            </a:solidFill>
            <a:prstDash val="solid"/>
          </a:ln>
        </p:spPr>
        <p:txBody>
          <a:bodyPr/>
          <a:lstStyle/>
          <a:p>
            <a:endParaRPr lang="en-US"/>
          </a:p>
        </p:txBody>
      </p:sp>
      <p:sp>
        <p:nvSpPr>
          <p:cNvPr id="14" name="Text 12"/>
          <p:cNvSpPr/>
          <p:nvPr/>
        </p:nvSpPr>
        <p:spPr>
          <a:xfrm>
            <a:off x="822960" y="4978908"/>
            <a:ext cx="2057400" cy="182880"/>
          </a:xfrm>
          <a:prstGeom prst="rect">
            <a:avLst/>
          </a:prstGeom>
          <a:noFill/>
          <a:ln/>
        </p:spPr>
        <p:txBody>
          <a:bodyPr wrap="square" lIns="0" tIns="0" rIns="0" bIns="0" rtlCol="0" anchor="ctr"/>
          <a:lstStyle/>
          <a:p>
            <a:pPr marL="0" indent="0" algn="ctr">
              <a:buNone/>
            </a:pPr>
            <a:r>
              <a:rPr lang="en-US" sz="1050" b="1" dirty="0">
                <a:solidFill>
                  <a:srgbClr val="11243B"/>
                </a:solidFill>
              </a:rPr>
              <a:t>More context</a:t>
            </a:r>
            <a:endParaRPr lang="en-US" sz="1050" dirty="0"/>
          </a:p>
        </p:txBody>
      </p:sp>
      <p:sp>
        <p:nvSpPr>
          <p:cNvPr id="15" name="Shape 13"/>
          <p:cNvSpPr/>
          <p:nvPr/>
        </p:nvSpPr>
        <p:spPr>
          <a:xfrm>
            <a:off x="3291840" y="4892040"/>
            <a:ext cx="2240280" cy="384048"/>
          </a:xfrm>
          <a:prstGeom prst="roundRect">
            <a:avLst>
              <a:gd name="adj" fmla="val 19048"/>
            </a:avLst>
          </a:prstGeom>
          <a:solidFill>
            <a:srgbClr val="FFFFFF"/>
          </a:solidFill>
          <a:ln w="12700">
            <a:solidFill>
              <a:srgbClr val="FFFFFF"/>
            </a:solidFill>
            <a:prstDash val="solid"/>
          </a:ln>
        </p:spPr>
        <p:txBody>
          <a:bodyPr/>
          <a:lstStyle/>
          <a:p>
            <a:endParaRPr lang="en-US"/>
          </a:p>
        </p:txBody>
      </p:sp>
      <p:sp>
        <p:nvSpPr>
          <p:cNvPr id="16" name="Text 14"/>
          <p:cNvSpPr/>
          <p:nvPr/>
        </p:nvSpPr>
        <p:spPr>
          <a:xfrm>
            <a:off x="3383280" y="4978908"/>
            <a:ext cx="2057400" cy="182880"/>
          </a:xfrm>
          <a:prstGeom prst="rect">
            <a:avLst/>
          </a:prstGeom>
          <a:noFill/>
          <a:ln/>
        </p:spPr>
        <p:txBody>
          <a:bodyPr wrap="square" lIns="0" tIns="0" rIns="0" bIns="0" rtlCol="0" anchor="ctr"/>
          <a:lstStyle/>
          <a:p>
            <a:pPr marL="0" indent="0" algn="ctr">
              <a:buNone/>
            </a:pPr>
            <a:r>
              <a:rPr lang="en-US" sz="1050" b="1" dirty="0">
                <a:solidFill>
                  <a:srgbClr val="11243B"/>
                </a:solidFill>
              </a:rPr>
              <a:t>Clear audience</a:t>
            </a:r>
            <a:endParaRPr lang="en-US" sz="1050" dirty="0"/>
          </a:p>
        </p:txBody>
      </p:sp>
      <p:sp>
        <p:nvSpPr>
          <p:cNvPr id="17" name="Shape 15"/>
          <p:cNvSpPr/>
          <p:nvPr/>
        </p:nvSpPr>
        <p:spPr>
          <a:xfrm>
            <a:off x="5852160" y="4892040"/>
            <a:ext cx="2240280" cy="384048"/>
          </a:xfrm>
          <a:prstGeom prst="roundRect">
            <a:avLst>
              <a:gd name="adj" fmla="val 19048"/>
            </a:avLst>
          </a:prstGeom>
          <a:solidFill>
            <a:srgbClr val="FFFFFF"/>
          </a:solidFill>
          <a:ln w="12700">
            <a:solidFill>
              <a:srgbClr val="FFFFFF"/>
            </a:solidFill>
            <a:prstDash val="solid"/>
          </a:ln>
        </p:spPr>
        <p:txBody>
          <a:bodyPr/>
          <a:lstStyle/>
          <a:p>
            <a:endParaRPr lang="en-US"/>
          </a:p>
        </p:txBody>
      </p:sp>
      <p:sp>
        <p:nvSpPr>
          <p:cNvPr id="18" name="Text 16"/>
          <p:cNvSpPr/>
          <p:nvPr/>
        </p:nvSpPr>
        <p:spPr>
          <a:xfrm>
            <a:off x="5943600" y="4978908"/>
            <a:ext cx="2057400" cy="182880"/>
          </a:xfrm>
          <a:prstGeom prst="rect">
            <a:avLst/>
          </a:prstGeom>
          <a:noFill/>
          <a:ln/>
        </p:spPr>
        <p:txBody>
          <a:bodyPr wrap="square" lIns="0" tIns="0" rIns="0" bIns="0" rtlCol="0" anchor="ctr"/>
          <a:lstStyle/>
          <a:p>
            <a:pPr marL="0" indent="0" algn="ctr">
              <a:buNone/>
            </a:pPr>
            <a:r>
              <a:rPr lang="en-US" sz="1050" b="1" dirty="0">
                <a:solidFill>
                  <a:srgbClr val="11243B"/>
                </a:solidFill>
              </a:rPr>
              <a:t>Clear structure</a:t>
            </a:r>
            <a:endParaRPr lang="en-US" sz="1050" dirty="0"/>
          </a:p>
        </p:txBody>
      </p:sp>
      <p:sp>
        <p:nvSpPr>
          <p:cNvPr id="19" name="Shape 17"/>
          <p:cNvSpPr/>
          <p:nvPr/>
        </p:nvSpPr>
        <p:spPr>
          <a:xfrm>
            <a:off x="8412480" y="4892040"/>
            <a:ext cx="2240280" cy="384048"/>
          </a:xfrm>
          <a:prstGeom prst="roundRect">
            <a:avLst>
              <a:gd name="adj" fmla="val 19048"/>
            </a:avLst>
          </a:prstGeom>
          <a:solidFill>
            <a:srgbClr val="F8EDD7"/>
          </a:solidFill>
          <a:ln w="12700">
            <a:solidFill>
              <a:srgbClr val="F8EDD7"/>
            </a:solidFill>
            <a:prstDash val="solid"/>
          </a:ln>
        </p:spPr>
        <p:txBody>
          <a:bodyPr/>
          <a:lstStyle/>
          <a:p>
            <a:endParaRPr lang="en-US"/>
          </a:p>
        </p:txBody>
      </p:sp>
      <p:sp>
        <p:nvSpPr>
          <p:cNvPr id="20" name="Text 18"/>
          <p:cNvSpPr/>
          <p:nvPr/>
        </p:nvSpPr>
        <p:spPr>
          <a:xfrm>
            <a:off x="8503920" y="4978908"/>
            <a:ext cx="2057400" cy="182880"/>
          </a:xfrm>
          <a:prstGeom prst="rect">
            <a:avLst/>
          </a:prstGeom>
          <a:noFill/>
          <a:ln/>
        </p:spPr>
        <p:txBody>
          <a:bodyPr wrap="square" lIns="0" tIns="0" rIns="0" bIns="0" rtlCol="0" anchor="ctr"/>
          <a:lstStyle/>
          <a:p>
            <a:pPr marL="0" indent="0" algn="ctr">
              <a:buNone/>
            </a:pPr>
            <a:r>
              <a:rPr lang="en-US" sz="1050" b="1" dirty="0">
                <a:solidFill>
                  <a:srgbClr val="A8772B"/>
                </a:solidFill>
              </a:rPr>
              <a:t>Clear limit</a:t>
            </a:r>
            <a:endParaRPr lang="en-US" sz="1050" dirty="0"/>
          </a:p>
        </p:txBody>
      </p:sp>
      <p:sp>
        <p:nvSpPr>
          <p:cNvPr id="25" name="Slide Number Placeholder 0"/>
          <p:cNvSpPr>
            <a:spLocks noGrp="1"/>
          </p:cNvSpPr>
          <p:nvPr>
            <p:ph type="sldNum" sz="quarter" idx="4294967295"/>
          </p:nvPr>
        </p:nvSpPr>
        <p:spPr>
          <a:xfrm>
            <a:off x="11539728" y="658368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18B83"/>
                </a:solidFill>
                <a:latin typeface="Aptos"/>
                <a:ea typeface="Aptos"/>
                <a:cs typeface="Aptos"/>
              </a:defRPr>
            </a:lvl1pPr>
          </a:lstStyle>
          <a:p>
            <a:pPr algn="l"/>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21792" y="411480"/>
            <a:ext cx="3108960" cy="256032"/>
          </a:xfrm>
          <a:prstGeom prst="rect">
            <a:avLst/>
          </a:prstGeom>
          <a:noFill/>
          <a:ln/>
        </p:spPr>
        <p:txBody>
          <a:bodyPr wrap="square" lIns="0" tIns="0" rIns="0" bIns="0" rtlCol="0" anchor="ctr"/>
          <a:lstStyle/>
          <a:p>
            <a:pPr marL="0" indent="0">
              <a:buNone/>
            </a:pPr>
            <a:r>
              <a:rPr lang="en-US" sz="950" b="1" kern="0" spc="140" dirty="0">
                <a:solidFill>
                  <a:srgbClr val="A8772B"/>
                </a:solidFill>
              </a:rPr>
              <a:t>LIVE DEMO</a:t>
            </a:r>
            <a:endParaRPr lang="en-US" sz="950" dirty="0"/>
          </a:p>
        </p:txBody>
      </p:sp>
      <p:sp>
        <p:nvSpPr>
          <p:cNvPr id="3" name="Text 1"/>
          <p:cNvSpPr/>
          <p:nvPr/>
        </p:nvSpPr>
        <p:spPr>
          <a:xfrm>
            <a:off x="621792" y="713232"/>
            <a:ext cx="10881360" cy="594360"/>
          </a:xfrm>
          <a:prstGeom prst="rect">
            <a:avLst/>
          </a:prstGeom>
          <a:noFill/>
          <a:ln/>
        </p:spPr>
        <p:txBody>
          <a:bodyPr wrap="square" lIns="0" tIns="0" rIns="0" bIns="0" rtlCol="0" anchor="ctr">
            <a:normAutofit/>
          </a:bodyPr>
          <a:lstStyle/>
          <a:p>
            <a:pPr marL="0" indent="0">
              <a:buNone/>
            </a:pPr>
            <a:r>
              <a:rPr lang="en-US" sz="2600" b="1" dirty="0">
                <a:solidFill>
                  <a:srgbClr val="11243B"/>
                </a:solidFill>
                <a:latin typeface="Aptos Display" pitchFamily="34" charset="0"/>
                <a:ea typeface="Aptos Display" pitchFamily="34" charset="-122"/>
                <a:cs typeface="Aptos Display" pitchFamily="34" charset="-120"/>
              </a:rPr>
              <a:t>Example 1: Meeting notes</a:t>
            </a:r>
            <a:endParaRPr lang="en-US" sz="2600" dirty="0"/>
          </a:p>
        </p:txBody>
      </p:sp>
      <p:sp>
        <p:nvSpPr>
          <p:cNvPr id="4" name="Shape 2"/>
          <p:cNvSpPr/>
          <p:nvPr/>
        </p:nvSpPr>
        <p:spPr>
          <a:xfrm>
            <a:off x="685800" y="1508760"/>
            <a:ext cx="3931920" cy="4434840"/>
          </a:xfrm>
          <a:prstGeom prst="roundRect">
            <a:avLst>
              <a:gd name="adj" fmla="val 1163"/>
            </a:avLst>
          </a:prstGeom>
          <a:solidFill>
            <a:srgbClr val="FFFFFF"/>
          </a:solidFill>
          <a:ln w="12700">
            <a:solidFill>
              <a:srgbClr val="DED9D0"/>
            </a:solidFill>
            <a:prstDash val="solid"/>
          </a:ln>
        </p:spPr>
        <p:txBody>
          <a:bodyPr/>
          <a:lstStyle/>
          <a:p>
            <a:endParaRPr lang="en-US"/>
          </a:p>
        </p:txBody>
      </p:sp>
      <p:sp>
        <p:nvSpPr>
          <p:cNvPr id="5" name="Text 3"/>
          <p:cNvSpPr/>
          <p:nvPr/>
        </p:nvSpPr>
        <p:spPr>
          <a:xfrm>
            <a:off x="960120" y="1783080"/>
            <a:ext cx="1280160" cy="310896"/>
          </a:xfrm>
          <a:prstGeom prst="rect">
            <a:avLst/>
          </a:prstGeom>
          <a:noFill/>
          <a:ln/>
        </p:spPr>
        <p:txBody>
          <a:bodyPr wrap="square" lIns="0" tIns="0" rIns="0" bIns="0" rtlCol="0" anchor="ctr"/>
          <a:lstStyle/>
          <a:p>
            <a:pPr marL="0" indent="0">
              <a:buNone/>
            </a:pPr>
            <a:r>
              <a:rPr lang="en-US" sz="1700" b="1" dirty="0">
                <a:solidFill>
                  <a:srgbClr val="11243B"/>
                </a:solidFill>
              </a:rPr>
              <a:t>Raw notes</a:t>
            </a:r>
            <a:endParaRPr lang="en-US" sz="1700" dirty="0"/>
          </a:p>
        </p:txBody>
      </p:sp>
      <p:sp>
        <p:nvSpPr>
          <p:cNvPr id="6" name="Text 4"/>
          <p:cNvSpPr/>
          <p:nvPr/>
        </p:nvSpPr>
        <p:spPr>
          <a:xfrm>
            <a:off x="960120" y="2286000"/>
            <a:ext cx="3291840" cy="2286000"/>
          </a:xfrm>
          <a:prstGeom prst="rect">
            <a:avLst/>
          </a:prstGeom>
          <a:noFill/>
          <a:ln/>
        </p:spPr>
        <p:txBody>
          <a:bodyPr wrap="square" lIns="381" tIns="381" rIns="381" bIns="381" rtlCol="0" anchor="ctr">
            <a:normAutofit/>
          </a:bodyPr>
          <a:lstStyle/>
          <a:p>
            <a:pPr marL="190500" indent="-190500">
              <a:buSzPct val="100000"/>
              <a:buChar char="•"/>
            </a:pPr>
            <a:r>
              <a:rPr lang="en-US" sz="1550" dirty="0">
                <a:solidFill>
                  <a:srgbClr val="232322"/>
                </a:solidFill>
              </a:rPr>
              <a:t>Meeting held with Finance, Operations and PMO</a:t>
            </a:r>
            <a:endParaRPr lang="en-US" sz="1550" dirty="0"/>
          </a:p>
          <a:p>
            <a:pPr marL="190500" indent="-190500">
              <a:buSzPct val="100000"/>
              <a:buChar char="•"/>
            </a:pPr>
            <a:r>
              <a:rPr lang="en-US" sz="1550" dirty="0">
                <a:solidFill>
                  <a:srgbClr val="232322"/>
                </a:solidFill>
              </a:rPr>
              <a:t>Three actions agreed</a:t>
            </a:r>
            <a:endParaRPr lang="en-US" sz="1550" dirty="0"/>
          </a:p>
          <a:p>
            <a:pPr marL="190500" indent="-190500">
              <a:buSzPct val="100000"/>
              <a:buChar char="•"/>
            </a:pPr>
            <a:r>
              <a:rPr lang="en-US" sz="1550" dirty="0">
                <a:solidFill>
                  <a:srgbClr val="232322"/>
                </a:solidFill>
              </a:rPr>
              <a:t>Budget position needs confirmation</a:t>
            </a:r>
            <a:endParaRPr lang="en-US" sz="1550" dirty="0"/>
          </a:p>
          <a:p>
            <a:pPr marL="190500" indent="-190500">
              <a:buSzPct val="100000"/>
              <a:buChar char="•"/>
            </a:pPr>
            <a:r>
              <a:rPr lang="en-US" sz="1550" dirty="0">
                <a:solidFill>
                  <a:srgbClr val="232322"/>
                </a:solidFill>
              </a:rPr>
              <a:t>Clinical lead to review proposed change</a:t>
            </a:r>
            <a:endParaRPr lang="en-US" sz="1550" dirty="0"/>
          </a:p>
          <a:p>
            <a:pPr marL="190500" indent="-190500">
              <a:buSzPct val="100000"/>
              <a:buChar char="•"/>
            </a:pPr>
            <a:r>
              <a:rPr lang="en-US" sz="1550" dirty="0">
                <a:solidFill>
                  <a:srgbClr val="232322"/>
                </a:solidFill>
              </a:rPr>
              <a:t>Next meeting Friday</a:t>
            </a:r>
            <a:endParaRPr lang="en-US" sz="1550" dirty="0"/>
          </a:p>
        </p:txBody>
      </p:sp>
      <p:pic>
        <p:nvPicPr>
          <p:cNvPr id="7"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892040" y="3154680"/>
            <a:ext cx="548640" cy="548640"/>
          </a:xfrm>
          <a:prstGeom prst="rect">
            <a:avLst/>
          </a:prstGeom>
        </p:spPr>
      </p:pic>
      <p:sp>
        <p:nvSpPr>
          <p:cNvPr id="8" name="Shape 5"/>
          <p:cNvSpPr/>
          <p:nvPr/>
        </p:nvSpPr>
        <p:spPr>
          <a:xfrm>
            <a:off x="5623560" y="1508760"/>
            <a:ext cx="5897880" cy="4434840"/>
          </a:xfrm>
          <a:prstGeom prst="roundRect">
            <a:avLst>
              <a:gd name="adj" fmla="val 1031"/>
            </a:avLst>
          </a:prstGeom>
          <a:solidFill>
            <a:srgbClr val="EAF4FA"/>
          </a:solidFill>
          <a:ln w="12700">
            <a:solidFill>
              <a:srgbClr val="BDD9E8"/>
            </a:solidFill>
            <a:prstDash val="solid"/>
          </a:ln>
        </p:spPr>
        <p:txBody>
          <a:bodyPr/>
          <a:lstStyle/>
          <a:p>
            <a:endParaRPr lang="en-US"/>
          </a:p>
        </p:txBody>
      </p:sp>
      <p:sp>
        <p:nvSpPr>
          <p:cNvPr id="9" name="Text 6"/>
          <p:cNvSpPr/>
          <p:nvPr/>
        </p:nvSpPr>
        <p:spPr>
          <a:xfrm>
            <a:off x="5943600" y="1783080"/>
            <a:ext cx="914400" cy="310896"/>
          </a:xfrm>
          <a:prstGeom prst="rect">
            <a:avLst/>
          </a:prstGeom>
          <a:noFill/>
          <a:ln/>
        </p:spPr>
        <p:txBody>
          <a:bodyPr wrap="square" lIns="0" tIns="0" rIns="0" bIns="0" rtlCol="0" anchor="ctr"/>
          <a:lstStyle/>
          <a:p>
            <a:pPr marL="0" indent="0">
              <a:buNone/>
            </a:pPr>
            <a:r>
              <a:rPr lang="en-US" sz="1700" b="1" dirty="0">
                <a:solidFill>
                  <a:srgbClr val="1E6BA8"/>
                </a:solidFill>
              </a:rPr>
              <a:t>Prompt</a:t>
            </a:r>
            <a:endParaRPr lang="en-US" sz="1700" dirty="0"/>
          </a:p>
        </p:txBody>
      </p:sp>
      <p:sp>
        <p:nvSpPr>
          <p:cNvPr id="10" name="Shape 7"/>
          <p:cNvSpPr/>
          <p:nvPr/>
        </p:nvSpPr>
        <p:spPr>
          <a:xfrm>
            <a:off x="5943600" y="2331720"/>
            <a:ext cx="5212080" cy="1874520"/>
          </a:xfrm>
          <a:prstGeom prst="roundRect">
            <a:avLst>
              <a:gd name="adj" fmla="val 2927"/>
            </a:avLst>
          </a:prstGeom>
          <a:solidFill>
            <a:srgbClr val="FFFFFF"/>
          </a:solidFill>
          <a:ln w="13970">
            <a:solidFill>
              <a:srgbClr val="AFCFE2"/>
            </a:solidFill>
            <a:prstDash val="solid"/>
          </a:ln>
        </p:spPr>
        <p:txBody>
          <a:bodyPr/>
          <a:lstStyle/>
          <a:p>
            <a:endParaRPr lang="en-US"/>
          </a:p>
        </p:txBody>
      </p:sp>
      <p:sp>
        <p:nvSpPr>
          <p:cNvPr id="11" name="Text 8"/>
          <p:cNvSpPr/>
          <p:nvPr/>
        </p:nvSpPr>
        <p:spPr>
          <a:xfrm>
            <a:off x="6144768" y="2496312"/>
            <a:ext cx="4809744" cy="1545336"/>
          </a:xfrm>
          <a:prstGeom prst="rect">
            <a:avLst/>
          </a:prstGeom>
          <a:noFill/>
          <a:ln/>
        </p:spPr>
        <p:txBody>
          <a:bodyPr wrap="square" lIns="0" tIns="0" rIns="0" bIns="0" rtlCol="0" anchor="ctr">
            <a:normAutofit/>
          </a:bodyPr>
          <a:lstStyle/>
          <a:p>
            <a:pPr marL="0" indent="0">
              <a:buNone/>
            </a:pPr>
            <a:r>
              <a:rPr lang="en-US" sz="1700" dirty="0">
                <a:solidFill>
                  <a:srgbClr val="11243B"/>
                </a:solidFill>
                <a:latin typeface="Aptos" pitchFamily="34" charset="0"/>
                <a:ea typeface="Aptos" pitchFamily="34" charset="-122"/>
                <a:cs typeface="Aptos" pitchFamily="34" charset="-120"/>
              </a:rPr>
              <a:t>Turn these notes into a concise meeting summary. Create a table with action, owner, deadline and risk if delayed. Highlight anything requiring escalation.</a:t>
            </a:r>
            <a:endParaRPr lang="en-US" sz="1700" dirty="0"/>
          </a:p>
        </p:txBody>
      </p:sp>
      <p:sp>
        <p:nvSpPr>
          <p:cNvPr id="12" name="Text 9"/>
          <p:cNvSpPr/>
          <p:nvPr/>
        </p:nvSpPr>
        <p:spPr>
          <a:xfrm>
            <a:off x="5943600" y="4800600"/>
            <a:ext cx="5029200" cy="438912"/>
          </a:xfrm>
          <a:prstGeom prst="rect">
            <a:avLst/>
          </a:prstGeom>
          <a:noFill/>
          <a:ln/>
        </p:spPr>
        <p:txBody>
          <a:bodyPr wrap="square" lIns="0" tIns="0" rIns="0" bIns="0" rtlCol="0" anchor="ctr"/>
          <a:lstStyle/>
          <a:p>
            <a:pPr marL="0" indent="0">
              <a:buNone/>
            </a:pPr>
            <a:r>
              <a:rPr lang="en-US" sz="1600" b="1" dirty="0">
                <a:solidFill>
                  <a:srgbClr val="11243B"/>
                </a:solidFill>
              </a:rPr>
              <a:t>Outcome: something messy becomes structured and usable.</a:t>
            </a:r>
            <a:endParaRPr lang="en-US" sz="1600" dirty="0"/>
          </a:p>
        </p:txBody>
      </p:sp>
      <p:sp>
        <p:nvSpPr>
          <p:cNvPr id="25" name="Slide Number Placeholder 0"/>
          <p:cNvSpPr>
            <a:spLocks noGrp="1"/>
          </p:cNvSpPr>
          <p:nvPr>
            <p:ph type="sldNum" sz="quarter" idx="4294967295"/>
          </p:nvPr>
        </p:nvSpPr>
        <p:spPr>
          <a:xfrm>
            <a:off x="11539728" y="658368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18B83"/>
                </a:solidFill>
                <a:latin typeface="Aptos"/>
                <a:ea typeface="Aptos"/>
                <a:cs typeface="Aptos"/>
              </a:defRPr>
            </a:lvl1pPr>
          </a:lstStyle>
          <a:p>
            <a:pPr algn="l"/>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21792" y="411480"/>
            <a:ext cx="3108960" cy="256032"/>
          </a:xfrm>
          <a:prstGeom prst="rect">
            <a:avLst/>
          </a:prstGeom>
          <a:noFill/>
          <a:ln/>
        </p:spPr>
        <p:txBody>
          <a:bodyPr wrap="square" lIns="0" tIns="0" rIns="0" bIns="0" rtlCol="0" anchor="ctr"/>
          <a:lstStyle/>
          <a:p>
            <a:pPr marL="0" indent="0">
              <a:buNone/>
            </a:pPr>
            <a:r>
              <a:rPr lang="en-US" sz="950" b="1" kern="0" spc="140" dirty="0">
                <a:solidFill>
                  <a:srgbClr val="A8772B"/>
                </a:solidFill>
              </a:rPr>
              <a:t>LIVE DEMO</a:t>
            </a:r>
            <a:endParaRPr lang="en-US" sz="950" dirty="0"/>
          </a:p>
        </p:txBody>
      </p:sp>
      <p:sp>
        <p:nvSpPr>
          <p:cNvPr id="3" name="Text 1"/>
          <p:cNvSpPr/>
          <p:nvPr/>
        </p:nvSpPr>
        <p:spPr>
          <a:xfrm>
            <a:off x="621792" y="713232"/>
            <a:ext cx="10881360" cy="594360"/>
          </a:xfrm>
          <a:prstGeom prst="rect">
            <a:avLst/>
          </a:prstGeom>
          <a:noFill/>
          <a:ln/>
        </p:spPr>
        <p:txBody>
          <a:bodyPr wrap="square" lIns="0" tIns="0" rIns="0" bIns="0" rtlCol="0" anchor="ctr">
            <a:normAutofit/>
          </a:bodyPr>
          <a:lstStyle/>
          <a:p>
            <a:pPr marL="0" indent="0">
              <a:buNone/>
            </a:pPr>
            <a:r>
              <a:rPr lang="en-US" sz="2600" b="1" dirty="0">
                <a:solidFill>
                  <a:srgbClr val="11243B"/>
                </a:solidFill>
                <a:latin typeface="Aptos Display" pitchFamily="34" charset="0"/>
                <a:ea typeface="Aptos Display" pitchFamily="34" charset="-122"/>
                <a:cs typeface="Aptos Display" pitchFamily="34" charset="-120"/>
              </a:rPr>
              <a:t>Example 2: The email you do not want to write</a:t>
            </a:r>
            <a:endParaRPr lang="en-US" sz="2600" dirty="0"/>
          </a:p>
        </p:txBody>
      </p:sp>
      <p:sp>
        <p:nvSpPr>
          <p:cNvPr id="4" name="Text 2"/>
          <p:cNvSpPr/>
          <p:nvPr/>
        </p:nvSpPr>
        <p:spPr>
          <a:xfrm>
            <a:off x="640080" y="1371600"/>
            <a:ext cx="10698480" cy="502920"/>
          </a:xfrm>
          <a:prstGeom prst="rect">
            <a:avLst/>
          </a:prstGeom>
          <a:noFill/>
          <a:ln/>
        </p:spPr>
        <p:txBody>
          <a:bodyPr wrap="square" lIns="127" tIns="127" rIns="127" bIns="127" rtlCol="0" anchor="ctr">
            <a:normAutofit/>
          </a:bodyPr>
          <a:lstStyle/>
          <a:p>
            <a:pPr marL="0" indent="0">
              <a:buNone/>
            </a:pPr>
            <a:r>
              <a:rPr lang="en-US" sz="1550" dirty="0">
                <a:solidFill>
                  <a:srgbClr val="6E6A65"/>
                </a:solidFill>
              </a:rPr>
              <a:t>You do not have to start from scratch. Editing your own draft is often safer and faster.</a:t>
            </a:r>
            <a:endParaRPr lang="en-US" sz="1550" dirty="0"/>
          </a:p>
        </p:txBody>
      </p:sp>
      <p:sp>
        <p:nvSpPr>
          <p:cNvPr id="5" name="Shape 3"/>
          <p:cNvSpPr/>
          <p:nvPr/>
        </p:nvSpPr>
        <p:spPr>
          <a:xfrm>
            <a:off x="822960" y="1965960"/>
            <a:ext cx="10561320" cy="1417320"/>
          </a:xfrm>
          <a:prstGeom prst="roundRect">
            <a:avLst>
              <a:gd name="adj" fmla="val 3871"/>
            </a:avLst>
          </a:prstGeom>
          <a:solidFill>
            <a:srgbClr val="EAF4FA"/>
          </a:solidFill>
          <a:ln w="13970">
            <a:solidFill>
              <a:srgbClr val="BBD7E8"/>
            </a:solidFill>
            <a:prstDash val="solid"/>
          </a:ln>
        </p:spPr>
        <p:txBody>
          <a:bodyPr/>
          <a:lstStyle/>
          <a:p>
            <a:endParaRPr lang="en-US"/>
          </a:p>
        </p:txBody>
      </p:sp>
      <p:sp>
        <p:nvSpPr>
          <p:cNvPr id="6" name="Text 4"/>
          <p:cNvSpPr/>
          <p:nvPr/>
        </p:nvSpPr>
        <p:spPr>
          <a:xfrm>
            <a:off x="1024128" y="2130552"/>
            <a:ext cx="10158984" cy="1088136"/>
          </a:xfrm>
          <a:prstGeom prst="rect">
            <a:avLst/>
          </a:prstGeom>
          <a:noFill/>
          <a:ln/>
        </p:spPr>
        <p:txBody>
          <a:bodyPr wrap="square" lIns="0" tIns="0" rIns="0" bIns="0" rtlCol="0" anchor="ctr">
            <a:normAutofit/>
          </a:bodyPr>
          <a:lstStyle/>
          <a:p>
            <a:pPr marL="0" indent="0">
              <a:buNone/>
            </a:pPr>
            <a:r>
              <a:rPr lang="en-US" sz="1800" b="1" dirty="0">
                <a:solidFill>
                  <a:srgbClr val="11243B"/>
                </a:solidFill>
                <a:latin typeface="Aptos" pitchFamily="34" charset="0"/>
                <a:ea typeface="Aptos" pitchFamily="34" charset="-122"/>
                <a:cs typeface="Aptos" pitchFamily="34" charset="-120"/>
              </a:rPr>
              <a:t>Rewrite this email so it is clear, professional and collaborative. It is going to a senior NHS stakeholder. Keep it concise, avoid sounding defensive and make the required action obvious.</a:t>
            </a:r>
            <a:endParaRPr lang="en-US" sz="1800" dirty="0"/>
          </a:p>
        </p:txBody>
      </p:sp>
      <p:sp>
        <p:nvSpPr>
          <p:cNvPr id="7" name="Text 5"/>
          <p:cNvSpPr/>
          <p:nvPr/>
        </p:nvSpPr>
        <p:spPr>
          <a:xfrm>
            <a:off x="822960" y="3794760"/>
            <a:ext cx="1280160" cy="274320"/>
          </a:xfrm>
          <a:prstGeom prst="rect">
            <a:avLst/>
          </a:prstGeom>
          <a:noFill/>
          <a:ln/>
        </p:spPr>
        <p:txBody>
          <a:bodyPr wrap="square" lIns="0" tIns="0" rIns="0" bIns="0" rtlCol="0" anchor="ctr"/>
          <a:lstStyle/>
          <a:p>
            <a:pPr marL="0" indent="0">
              <a:buNone/>
            </a:pPr>
            <a:r>
              <a:rPr lang="en-US" sz="1400" b="1" dirty="0">
                <a:solidFill>
                  <a:srgbClr val="6E6A65"/>
                </a:solidFill>
              </a:rPr>
              <a:t>Example draft</a:t>
            </a:r>
            <a:endParaRPr lang="en-US" sz="1400" dirty="0"/>
          </a:p>
        </p:txBody>
      </p:sp>
      <p:sp>
        <p:nvSpPr>
          <p:cNvPr id="8" name="Shape 6"/>
          <p:cNvSpPr/>
          <p:nvPr/>
        </p:nvSpPr>
        <p:spPr>
          <a:xfrm>
            <a:off x="822960" y="4206240"/>
            <a:ext cx="10561320" cy="1325880"/>
          </a:xfrm>
          <a:prstGeom prst="roundRect">
            <a:avLst>
              <a:gd name="adj" fmla="val 4138"/>
            </a:avLst>
          </a:prstGeom>
          <a:solidFill>
            <a:srgbClr val="FFFFFF"/>
          </a:solidFill>
          <a:ln w="13970">
            <a:solidFill>
              <a:srgbClr val="DDD7CE"/>
            </a:solidFill>
            <a:prstDash val="solid"/>
          </a:ln>
        </p:spPr>
        <p:txBody>
          <a:bodyPr/>
          <a:lstStyle/>
          <a:p>
            <a:endParaRPr lang="en-US"/>
          </a:p>
        </p:txBody>
      </p:sp>
      <p:sp>
        <p:nvSpPr>
          <p:cNvPr id="9" name="Text 7"/>
          <p:cNvSpPr/>
          <p:nvPr/>
        </p:nvSpPr>
        <p:spPr>
          <a:xfrm>
            <a:off x="1024128" y="4370832"/>
            <a:ext cx="10158984" cy="996696"/>
          </a:xfrm>
          <a:prstGeom prst="rect">
            <a:avLst/>
          </a:prstGeom>
          <a:noFill/>
          <a:ln/>
        </p:spPr>
        <p:txBody>
          <a:bodyPr wrap="square" lIns="0" tIns="0" rIns="0" bIns="0" rtlCol="0" anchor="ctr">
            <a:normAutofit/>
          </a:bodyPr>
          <a:lstStyle/>
          <a:p>
            <a:pPr marL="0" indent="0">
              <a:buNone/>
            </a:pPr>
            <a:r>
              <a:rPr lang="en-US" sz="1600" dirty="0">
                <a:solidFill>
                  <a:srgbClr val="232322"/>
                </a:solidFill>
                <a:latin typeface="Aptos" pitchFamily="34" charset="0"/>
                <a:ea typeface="Aptos" pitchFamily="34" charset="-122"/>
                <a:cs typeface="Aptos" pitchFamily="34" charset="-120"/>
              </a:rPr>
              <a:t>Hi, just chasing this again because we still have not had anything back and it is holding everything up. Can you please send the numbers today because we need to get the paper done and people keep asking me for an update.</a:t>
            </a:r>
            <a:endParaRPr lang="en-US" sz="1600" dirty="0"/>
          </a:p>
        </p:txBody>
      </p:sp>
      <p:sp>
        <p:nvSpPr>
          <p:cNvPr id="10" name="Text 8"/>
          <p:cNvSpPr/>
          <p:nvPr/>
        </p:nvSpPr>
        <p:spPr>
          <a:xfrm>
            <a:off x="1005840" y="5779008"/>
            <a:ext cx="10149840" cy="365760"/>
          </a:xfrm>
          <a:prstGeom prst="rect">
            <a:avLst/>
          </a:prstGeom>
          <a:noFill/>
          <a:ln/>
        </p:spPr>
        <p:txBody>
          <a:bodyPr wrap="square" lIns="0" tIns="0" rIns="0" bIns="0" rtlCol="0" anchor="ctr"/>
          <a:lstStyle/>
          <a:p>
            <a:pPr marL="0" indent="0" algn="ctr">
              <a:buNone/>
            </a:pPr>
            <a:r>
              <a:rPr lang="en-US" sz="1600" b="1" dirty="0">
                <a:solidFill>
                  <a:srgbClr val="A8772B"/>
                </a:solidFill>
              </a:rPr>
              <a:t>Tip: ask your AI tool to preserve the meaning while improving tone and clarity.</a:t>
            </a:r>
            <a:endParaRPr lang="en-US" sz="1600" dirty="0"/>
          </a:p>
        </p:txBody>
      </p:sp>
      <p:sp>
        <p:nvSpPr>
          <p:cNvPr id="25" name="Slide Number Placeholder 0"/>
          <p:cNvSpPr>
            <a:spLocks noGrp="1"/>
          </p:cNvSpPr>
          <p:nvPr>
            <p:ph type="sldNum" sz="quarter" idx="4294967295"/>
          </p:nvPr>
        </p:nvSpPr>
        <p:spPr>
          <a:xfrm>
            <a:off x="11539728" y="658368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18B83"/>
                </a:solidFill>
                <a:latin typeface="Aptos"/>
                <a:ea typeface="Aptos"/>
                <a:cs typeface="Aptos"/>
              </a:defRPr>
            </a:lvl1pPr>
          </a:lstStyle>
          <a:p>
            <a:pPr algn="l"/>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621792" y="411480"/>
            <a:ext cx="3108960" cy="256032"/>
          </a:xfrm>
          <a:prstGeom prst="rect">
            <a:avLst/>
          </a:prstGeom>
          <a:noFill/>
          <a:ln/>
        </p:spPr>
        <p:txBody>
          <a:bodyPr wrap="square" lIns="0" tIns="0" rIns="0" bIns="0" rtlCol="0" anchor="ctr"/>
          <a:lstStyle/>
          <a:p>
            <a:pPr marL="0" indent="0">
              <a:buNone/>
            </a:pPr>
            <a:r>
              <a:rPr lang="en-US" sz="950" b="1" kern="0" spc="140" dirty="0">
                <a:solidFill>
                  <a:srgbClr val="A8772B"/>
                </a:solidFill>
              </a:rPr>
              <a:t>ITERATE</a:t>
            </a:r>
            <a:endParaRPr lang="en-US" sz="950" dirty="0"/>
          </a:p>
        </p:txBody>
      </p:sp>
      <p:sp>
        <p:nvSpPr>
          <p:cNvPr id="3" name="Text 1"/>
          <p:cNvSpPr/>
          <p:nvPr/>
        </p:nvSpPr>
        <p:spPr>
          <a:xfrm>
            <a:off x="621792" y="713232"/>
            <a:ext cx="10881360" cy="594360"/>
          </a:xfrm>
          <a:prstGeom prst="rect">
            <a:avLst/>
          </a:prstGeom>
          <a:noFill/>
          <a:ln/>
        </p:spPr>
        <p:txBody>
          <a:bodyPr wrap="square" lIns="0" tIns="0" rIns="0" bIns="0" rtlCol="0" anchor="ctr">
            <a:normAutofit/>
          </a:bodyPr>
          <a:lstStyle/>
          <a:p>
            <a:pPr marL="0" indent="0">
              <a:buNone/>
            </a:pPr>
            <a:r>
              <a:rPr lang="en-US" sz="2600" b="1" dirty="0">
                <a:solidFill>
                  <a:srgbClr val="11243B"/>
                </a:solidFill>
                <a:latin typeface="Aptos Display" pitchFamily="34" charset="0"/>
                <a:ea typeface="Aptos Display" pitchFamily="34" charset="-122"/>
                <a:cs typeface="Aptos Display" pitchFamily="34" charset="-120"/>
              </a:rPr>
              <a:t>Example 3: Make a long document useful</a:t>
            </a:r>
            <a:endParaRPr lang="en-US" sz="2600" dirty="0"/>
          </a:p>
        </p:txBody>
      </p:sp>
      <p:sp>
        <p:nvSpPr>
          <p:cNvPr id="4" name="Text 2"/>
          <p:cNvSpPr/>
          <p:nvPr/>
        </p:nvSpPr>
        <p:spPr>
          <a:xfrm>
            <a:off x="640080" y="1371600"/>
            <a:ext cx="10698480" cy="502920"/>
          </a:xfrm>
          <a:prstGeom prst="rect">
            <a:avLst/>
          </a:prstGeom>
          <a:noFill/>
          <a:ln/>
        </p:spPr>
        <p:txBody>
          <a:bodyPr wrap="square" lIns="127" tIns="127" rIns="127" bIns="127" rtlCol="0" anchor="ctr">
            <a:normAutofit/>
          </a:bodyPr>
          <a:lstStyle/>
          <a:p>
            <a:pPr marL="0" indent="0">
              <a:buNone/>
            </a:pPr>
            <a:r>
              <a:rPr lang="en-US" sz="1550" dirty="0">
                <a:solidFill>
                  <a:srgbClr val="6E6A65"/>
                </a:solidFill>
              </a:rPr>
              <a:t>You can keep refining the answer instead of trying to get everything right in one prompt.</a:t>
            </a:r>
            <a:endParaRPr lang="en-US" sz="1550" dirty="0"/>
          </a:p>
        </p:txBody>
      </p:sp>
      <p:sp>
        <p:nvSpPr>
          <p:cNvPr id="5" name="Shape 3"/>
          <p:cNvSpPr/>
          <p:nvPr/>
        </p:nvSpPr>
        <p:spPr>
          <a:xfrm>
            <a:off x="777240" y="1828800"/>
            <a:ext cx="1097280" cy="384048"/>
          </a:xfrm>
          <a:prstGeom prst="roundRect">
            <a:avLst>
              <a:gd name="adj" fmla="val 19048"/>
            </a:avLst>
          </a:prstGeom>
          <a:solidFill>
            <a:srgbClr val="EAF4FA"/>
          </a:solidFill>
          <a:ln w="12700">
            <a:solidFill>
              <a:srgbClr val="EAF4FA"/>
            </a:solidFill>
            <a:prstDash val="solid"/>
          </a:ln>
        </p:spPr>
        <p:txBody>
          <a:bodyPr/>
          <a:lstStyle/>
          <a:p>
            <a:endParaRPr lang="en-US"/>
          </a:p>
        </p:txBody>
      </p:sp>
      <p:sp>
        <p:nvSpPr>
          <p:cNvPr id="6" name="Text 4"/>
          <p:cNvSpPr/>
          <p:nvPr/>
        </p:nvSpPr>
        <p:spPr>
          <a:xfrm>
            <a:off x="868680" y="1915668"/>
            <a:ext cx="914400" cy="182880"/>
          </a:xfrm>
          <a:prstGeom prst="rect">
            <a:avLst/>
          </a:prstGeom>
          <a:noFill/>
          <a:ln/>
        </p:spPr>
        <p:txBody>
          <a:bodyPr wrap="square" lIns="0" tIns="0" rIns="0" bIns="0" rtlCol="0" anchor="ctr"/>
          <a:lstStyle/>
          <a:p>
            <a:pPr marL="0" indent="0" algn="ctr">
              <a:buNone/>
            </a:pPr>
            <a:r>
              <a:rPr lang="en-US" sz="1050" b="1" dirty="0">
                <a:solidFill>
                  <a:srgbClr val="1E6BA8"/>
                </a:solidFill>
              </a:rPr>
              <a:t>STEP 1</a:t>
            </a:r>
            <a:endParaRPr lang="en-US" sz="1050" dirty="0"/>
          </a:p>
        </p:txBody>
      </p:sp>
      <p:sp>
        <p:nvSpPr>
          <p:cNvPr id="7" name="Shape 5"/>
          <p:cNvSpPr/>
          <p:nvPr/>
        </p:nvSpPr>
        <p:spPr>
          <a:xfrm>
            <a:off x="777240" y="2331720"/>
            <a:ext cx="4983480" cy="2011680"/>
          </a:xfrm>
          <a:prstGeom prst="roundRect">
            <a:avLst>
              <a:gd name="adj" fmla="val 2727"/>
            </a:avLst>
          </a:prstGeom>
          <a:solidFill>
            <a:srgbClr val="FFFFFF"/>
          </a:solidFill>
          <a:ln w="13970">
            <a:solidFill>
              <a:srgbClr val="CDD7DF"/>
            </a:solidFill>
            <a:prstDash val="solid"/>
          </a:ln>
        </p:spPr>
        <p:txBody>
          <a:bodyPr/>
          <a:lstStyle/>
          <a:p>
            <a:endParaRPr lang="en-US"/>
          </a:p>
        </p:txBody>
      </p:sp>
      <p:sp>
        <p:nvSpPr>
          <p:cNvPr id="8" name="Text 6"/>
          <p:cNvSpPr/>
          <p:nvPr/>
        </p:nvSpPr>
        <p:spPr>
          <a:xfrm>
            <a:off x="978408" y="2496312"/>
            <a:ext cx="4581144" cy="1682496"/>
          </a:xfrm>
          <a:prstGeom prst="rect">
            <a:avLst/>
          </a:prstGeom>
          <a:noFill/>
          <a:ln/>
        </p:spPr>
        <p:txBody>
          <a:bodyPr wrap="square" lIns="0" tIns="0" rIns="0" bIns="0" rtlCol="0" anchor="ctr">
            <a:normAutofit/>
          </a:bodyPr>
          <a:lstStyle/>
          <a:p>
            <a:pPr marL="0" indent="0">
              <a:buNone/>
            </a:pPr>
            <a:r>
              <a:rPr lang="en-US" sz="1700" dirty="0">
                <a:solidFill>
                  <a:srgbClr val="11243B"/>
                </a:solidFill>
                <a:latin typeface="Aptos" pitchFamily="34" charset="0"/>
                <a:ea typeface="Aptos" pitchFamily="34" charset="-122"/>
                <a:cs typeface="Aptos" pitchFamily="34" charset="-120"/>
              </a:rPr>
              <a:t>Summarise this document for an operational manager. Give me the five most important points, anything that requires action, key risks and any dates I need to know.</a:t>
            </a:r>
            <a:endParaRPr lang="en-US" sz="1700" dirty="0"/>
          </a:p>
        </p:txBody>
      </p:sp>
      <p:sp>
        <p:nvSpPr>
          <p:cNvPr id="9" name="Shape 7"/>
          <p:cNvSpPr/>
          <p:nvPr/>
        </p:nvSpPr>
        <p:spPr>
          <a:xfrm>
            <a:off x="6080760" y="1828800"/>
            <a:ext cx="1097280" cy="384048"/>
          </a:xfrm>
          <a:prstGeom prst="roundRect">
            <a:avLst>
              <a:gd name="adj" fmla="val 19048"/>
            </a:avLst>
          </a:prstGeom>
          <a:solidFill>
            <a:srgbClr val="F8EDD7"/>
          </a:solidFill>
          <a:ln w="12700">
            <a:solidFill>
              <a:srgbClr val="F8EDD7"/>
            </a:solidFill>
            <a:prstDash val="solid"/>
          </a:ln>
        </p:spPr>
        <p:txBody>
          <a:bodyPr/>
          <a:lstStyle/>
          <a:p>
            <a:endParaRPr lang="en-US"/>
          </a:p>
        </p:txBody>
      </p:sp>
      <p:sp>
        <p:nvSpPr>
          <p:cNvPr id="10" name="Text 8"/>
          <p:cNvSpPr/>
          <p:nvPr/>
        </p:nvSpPr>
        <p:spPr>
          <a:xfrm>
            <a:off x="6172200" y="1915668"/>
            <a:ext cx="914400" cy="182880"/>
          </a:xfrm>
          <a:prstGeom prst="rect">
            <a:avLst/>
          </a:prstGeom>
          <a:noFill/>
          <a:ln/>
        </p:spPr>
        <p:txBody>
          <a:bodyPr wrap="square" lIns="0" tIns="0" rIns="0" bIns="0" rtlCol="0" anchor="ctr"/>
          <a:lstStyle/>
          <a:p>
            <a:pPr marL="0" indent="0" algn="ctr">
              <a:buNone/>
            </a:pPr>
            <a:r>
              <a:rPr lang="en-US" sz="1050" b="1" dirty="0">
                <a:solidFill>
                  <a:srgbClr val="A8772B"/>
                </a:solidFill>
              </a:rPr>
              <a:t>STEP 2</a:t>
            </a:r>
            <a:endParaRPr lang="en-US" sz="1050" dirty="0"/>
          </a:p>
        </p:txBody>
      </p:sp>
      <p:sp>
        <p:nvSpPr>
          <p:cNvPr id="11" name="Shape 9"/>
          <p:cNvSpPr/>
          <p:nvPr/>
        </p:nvSpPr>
        <p:spPr>
          <a:xfrm>
            <a:off x="6080760" y="2331720"/>
            <a:ext cx="4983480" cy="2011680"/>
          </a:xfrm>
          <a:prstGeom prst="roundRect">
            <a:avLst>
              <a:gd name="adj" fmla="val 2727"/>
            </a:avLst>
          </a:prstGeom>
          <a:solidFill>
            <a:srgbClr val="FFFDF8"/>
          </a:solidFill>
          <a:ln w="13970">
            <a:solidFill>
              <a:srgbClr val="E0C998"/>
            </a:solidFill>
            <a:prstDash val="solid"/>
          </a:ln>
        </p:spPr>
        <p:txBody>
          <a:bodyPr/>
          <a:lstStyle/>
          <a:p>
            <a:endParaRPr lang="en-US"/>
          </a:p>
        </p:txBody>
      </p:sp>
      <p:sp>
        <p:nvSpPr>
          <p:cNvPr id="12" name="Text 10"/>
          <p:cNvSpPr/>
          <p:nvPr/>
        </p:nvSpPr>
        <p:spPr>
          <a:xfrm>
            <a:off x="6281928" y="2496312"/>
            <a:ext cx="4581144" cy="1682496"/>
          </a:xfrm>
          <a:prstGeom prst="rect">
            <a:avLst/>
          </a:prstGeom>
          <a:noFill/>
          <a:ln/>
        </p:spPr>
        <p:txBody>
          <a:bodyPr wrap="square" lIns="0" tIns="0" rIns="0" bIns="0" rtlCol="0" anchor="ctr">
            <a:normAutofit/>
          </a:bodyPr>
          <a:lstStyle/>
          <a:p>
            <a:pPr marL="0" indent="0">
              <a:buNone/>
            </a:pPr>
            <a:r>
              <a:rPr lang="en-US" sz="1700" dirty="0">
                <a:solidFill>
                  <a:srgbClr val="11243B"/>
                </a:solidFill>
                <a:latin typeface="Aptos" pitchFamily="34" charset="0"/>
                <a:ea typeface="Aptos" pitchFamily="34" charset="-122"/>
                <a:cs typeface="Aptos" pitchFamily="34" charset="-120"/>
              </a:rPr>
              <a:t>Now explain the same information in plain English for someone unfamiliar with the subject.</a:t>
            </a:r>
            <a:endParaRPr lang="en-US" sz="1700" dirty="0"/>
          </a:p>
        </p:txBody>
      </p:sp>
      <p:pic>
        <p:nvPicPr>
          <p:cNvPr id="1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23560" y="2971800"/>
            <a:ext cx="384048" cy="384048"/>
          </a:xfrm>
          <a:prstGeom prst="rect">
            <a:avLst/>
          </a:prstGeom>
        </p:spPr>
      </p:pic>
      <p:sp>
        <p:nvSpPr>
          <p:cNvPr id="14" name="Text 11"/>
          <p:cNvSpPr/>
          <p:nvPr/>
        </p:nvSpPr>
        <p:spPr>
          <a:xfrm>
            <a:off x="1097280" y="5166360"/>
            <a:ext cx="9966960" cy="457200"/>
          </a:xfrm>
          <a:prstGeom prst="rect">
            <a:avLst/>
          </a:prstGeom>
          <a:noFill/>
          <a:ln/>
        </p:spPr>
        <p:txBody>
          <a:bodyPr wrap="square" lIns="0" tIns="0" rIns="0" bIns="0" rtlCol="0" anchor="ctr"/>
          <a:lstStyle/>
          <a:p>
            <a:pPr marL="0" indent="0" algn="ctr">
              <a:buNone/>
            </a:pPr>
            <a:r>
              <a:rPr lang="en-US" sz="2100" b="1" dirty="0">
                <a:solidFill>
                  <a:srgbClr val="11243B"/>
                </a:solidFill>
              </a:rPr>
              <a:t>Prompting is a conversation, not a single command.</a:t>
            </a:r>
            <a:endParaRPr lang="en-US" sz="2100" dirty="0"/>
          </a:p>
        </p:txBody>
      </p:sp>
      <p:sp>
        <p:nvSpPr>
          <p:cNvPr id="25" name="Slide Number Placeholder 0"/>
          <p:cNvSpPr>
            <a:spLocks noGrp="1"/>
          </p:cNvSpPr>
          <p:nvPr>
            <p:ph type="sldNum" sz="quarter" idx="4294967295"/>
          </p:nvPr>
        </p:nvSpPr>
        <p:spPr>
          <a:xfrm>
            <a:off x="11539728" y="658368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18B83"/>
                </a:solidFill>
                <a:latin typeface="Aptos"/>
                <a:ea typeface="Aptos"/>
                <a:cs typeface="Aptos"/>
              </a:defRPr>
            </a:lvl1pPr>
          </a:lstStyle>
          <a:p>
            <a:pPr algn="l"/>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621792" y="411480"/>
            <a:ext cx="3108960" cy="256032"/>
          </a:xfrm>
          <a:prstGeom prst="rect">
            <a:avLst/>
          </a:prstGeom>
          <a:noFill/>
          <a:ln/>
        </p:spPr>
        <p:txBody>
          <a:bodyPr wrap="square" lIns="0" tIns="0" rIns="0" bIns="0" rtlCol="0" anchor="ctr"/>
          <a:lstStyle/>
          <a:p>
            <a:pPr marL="0" indent="0">
              <a:buNone/>
            </a:pPr>
            <a:r>
              <a:rPr lang="en-US" sz="950" b="1" kern="0" spc="140" dirty="0">
                <a:solidFill>
                  <a:srgbClr val="A8772B"/>
                </a:solidFill>
              </a:rPr>
              <a:t>INTERACTIVE CHALLENGE</a:t>
            </a:r>
            <a:endParaRPr lang="en-US" sz="950" dirty="0"/>
          </a:p>
        </p:txBody>
      </p:sp>
      <p:sp>
        <p:nvSpPr>
          <p:cNvPr id="3" name="Text 1"/>
          <p:cNvSpPr/>
          <p:nvPr/>
        </p:nvSpPr>
        <p:spPr>
          <a:xfrm>
            <a:off x="621792" y="713232"/>
            <a:ext cx="10881360" cy="594360"/>
          </a:xfrm>
          <a:prstGeom prst="rect">
            <a:avLst/>
          </a:prstGeom>
          <a:noFill/>
          <a:ln/>
        </p:spPr>
        <p:txBody>
          <a:bodyPr wrap="square" lIns="0" tIns="0" rIns="0" bIns="0" rtlCol="0" anchor="ctr">
            <a:normAutofit/>
          </a:bodyPr>
          <a:lstStyle/>
          <a:p>
            <a:pPr marL="0" indent="0">
              <a:buNone/>
            </a:pPr>
            <a:r>
              <a:rPr lang="en-US" sz="2600" b="1" dirty="0">
                <a:solidFill>
                  <a:srgbClr val="11243B"/>
                </a:solidFill>
                <a:latin typeface="Aptos Display" pitchFamily="34" charset="0"/>
                <a:ea typeface="Aptos Display" pitchFamily="34" charset="-122"/>
                <a:cs typeface="Aptos Display" pitchFamily="34" charset="-120"/>
              </a:rPr>
              <a:t>Your turn</a:t>
            </a:r>
            <a:endParaRPr lang="en-US" sz="2600" dirty="0"/>
          </a:p>
        </p:txBody>
      </p:sp>
      <p:sp>
        <p:nvSpPr>
          <p:cNvPr id="4" name="Shape 2"/>
          <p:cNvSpPr/>
          <p:nvPr/>
        </p:nvSpPr>
        <p:spPr>
          <a:xfrm>
            <a:off x="685800" y="1417320"/>
            <a:ext cx="4754880" cy="4434840"/>
          </a:xfrm>
          <a:prstGeom prst="roundRect">
            <a:avLst>
              <a:gd name="adj" fmla="val 1031"/>
            </a:avLst>
          </a:prstGeom>
          <a:solidFill>
            <a:srgbClr val="FFFFFF"/>
          </a:solidFill>
          <a:ln w="12700">
            <a:solidFill>
              <a:srgbClr val="DED9D0"/>
            </a:solidFill>
            <a:prstDash val="solid"/>
          </a:ln>
        </p:spPr>
        <p:txBody>
          <a:bodyPr/>
          <a:lstStyle/>
          <a:p>
            <a:endParaRPr lang="en-US"/>
          </a:p>
        </p:txBody>
      </p:sp>
      <p:sp>
        <p:nvSpPr>
          <p:cNvPr id="5" name="Text 3"/>
          <p:cNvSpPr/>
          <p:nvPr/>
        </p:nvSpPr>
        <p:spPr>
          <a:xfrm>
            <a:off x="960120" y="1737360"/>
            <a:ext cx="1097280" cy="329184"/>
          </a:xfrm>
          <a:prstGeom prst="rect">
            <a:avLst/>
          </a:prstGeom>
          <a:noFill/>
          <a:ln/>
        </p:spPr>
        <p:txBody>
          <a:bodyPr wrap="square" lIns="0" tIns="0" rIns="0" bIns="0" rtlCol="0" anchor="ctr"/>
          <a:lstStyle/>
          <a:p>
            <a:pPr marL="0" indent="0">
              <a:buNone/>
            </a:pPr>
            <a:r>
              <a:rPr lang="en-US" sz="1800" b="1" dirty="0">
                <a:solidFill>
                  <a:srgbClr val="1E6BA8"/>
                </a:solidFill>
              </a:rPr>
              <a:t>Scenario</a:t>
            </a:r>
            <a:endParaRPr lang="en-US" sz="1800" dirty="0"/>
          </a:p>
        </p:txBody>
      </p:sp>
      <p:sp>
        <p:nvSpPr>
          <p:cNvPr id="6" name="Text 4"/>
          <p:cNvSpPr/>
          <p:nvPr/>
        </p:nvSpPr>
        <p:spPr>
          <a:xfrm>
            <a:off x="960120" y="2240280"/>
            <a:ext cx="4069080" cy="1097280"/>
          </a:xfrm>
          <a:prstGeom prst="rect">
            <a:avLst/>
          </a:prstGeom>
          <a:noFill/>
          <a:ln/>
        </p:spPr>
        <p:txBody>
          <a:bodyPr wrap="square" lIns="0" tIns="0" rIns="0" bIns="0" rtlCol="0" anchor="ctr">
            <a:normAutofit lnSpcReduction="10000"/>
          </a:bodyPr>
          <a:lstStyle/>
          <a:p>
            <a:pPr marL="0" indent="0">
              <a:buNone/>
            </a:pPr>
            <a:r>
              <a:rPr lang="en-US" sz="1900" b="1" dirty="0">
                <a:solidFill>
                  <a:srgbClr val="11243B"/>
                </a:solidFill>
              </a:rPr>
              <a:t>You have just left a 45-minute meeting. Your manager wants an update in 10 minutes. Your notes are messy.</a:t>
            </a:r>
            <a:endParaRPr lang="en-US" sz="1900" dirty="0"/>
          </a:p>
        </p:txBody>
      </p:sp>
      <p:sp>
        <p:nvSpPr>
          <p:cNvPr id="7" name="Text 5"/>
          <p:cNvSpPr/>
          <p:nvPr/>
        </p:nvSpPr>
        <p:spPr>
          <a:xfrm>
            <a:off x="960120" y="3611880"/>
            <a:ext cx="914400" cy="274320"/>
          </a:xfrm>
          <a:prstGeom prst="rect">
            <a:avLst/>
          </a:prstGeom>
          <a:noFill/>
          <a:ln/>
        </p:spPr>
        <p:txBody>
          <a:bodyPr wrap="square" lIns="0" tIns="0" rIns="0" bIns="0" rtlCol="0" anchor="ctr"/>
          <a:lstStyle/>
          <a:p>
            <a:pPr marL="0" indent="0">
              <a:buNone/>
            </a:pPr>
            <a:r>
              <a:rPr lang="en-US" sz="1400" b="1" dirty="0">
                <a:solidFill>
                  <a:srgbClr val="6E6A65"/>
                </a:solidFill>
              </a:rPr>
              <a:t>You need:</a:t>
            </a:r>
            <a:endParaRPr lang="en-US" sz="1400" dirty="0"/>
          </a:p>
        </p:txBody>
      </p:sp>
      <p:sp>
        <p:nvSpPr>
          <p:cNvPr id="8" name="Text 6"/>
          <p:cNvSpPr/>
          <p:nvPr/>
        </p:nvSpPr>
        <p:spPr>
          <a:xfrm>
            <a:off x="960120" y="3977640"/>
            <a:ext cx="3200400" cy="1463040"/>
          </a:xfrm>
          <a:prstGeom prst="rect">
            <a:avLst/>
          </a:prstGeom>
          <a:noFill/>
          <a:ln/>
        </p:spPr>
        <p:txBody>
          <a:bodyPr wrap="square" lIns="381" tIns="381" rIns="381" bIns="381" rtlCol="0" anchor="ctr">
            <a:normAutofit/>
          </a:bodyPr>
          <a:lstStyle/>
          <a:p>
            <a:pPr marL="190500" indent="-190500">
              <a:buSzPct val="100000"/>
              <a:buChar char="•"/>
            </a:pPr>
            <a:r>
              <a:rPr lang="en-US" sz="1600" dirty="0">
                <a:solidFill>
                  <a:srgbClr val="232322"/>
                </a:solidFill>
              </a:rPr>
              <a:t>A short summary</a:t>
            </a:r>
            <a:endParaRPr lang="en-US" sz="1600" dirty="0"/>
          </a:p>
          <a:p>
            <a:pPr marL="190500" indent="-190500">
              <a:buSzPct val="100000"/>
              <a:buChar char="•"/>
            </a:pPr>
            <a:r>
              <a:rPr lang="en-US" sz="1600" dirty="0">
                <a:solidFill>
                  <a:srgbClr val="232322"/>
                </a:solidFill>
              </a:rPr>
              <a:t>Actions</a:t>
            </a:r>
            <a:endParaRPr lang="en-US" sz="1600" dirty="0"/>
          </a:p>
          <a:p>
            <a:pPr marL="190500" indent="-190500">
              <a:buSzPct val="100000"/>
              <a:buChar char="•"/>
            </a:pPr>
            <a:r>
              <a:rPr lang="en-US" sz="1600" dirty="0">
                <a:solidFill>
                  <a:srgbClr val="232322"/>
                </a:solidFill>
              </a:rPr>
              <a:t>Risks</a:t>
            </a:r>
            <a:endParaRPr lang="en-US" sz="1600" dirty="0"/>
          </a:p>
          <a:p>
            <a:pPr marL="190500" indent="-190500">
              <a:buSzPct val="100000"/>
              <a:buChar char="•"/>
            </a:pPr>
            <a:r>
              <a:rPr lang="en-US" sz="1600" dirty="0">
                <a:solidFill>
                  <a:srgbClr val="232322"/>
                </a:solidFill>
              </a:rPr>
              <a:t>Decisions required</a:t>
            </a:r>
            <a:endParaRPr lang="en-US" sz="1600" dirty="0"/>
          </a:p>
          <a:p>
            <a:pPr marL="190500" indent="-190500">
              <a:buSzPct val="100000"/>
              <a:buChar char="•"/>
            </a:pPr>
            <a:r>
              <a:rPr lang="en-US" sz="1600" dirty="0">
                <a:solidFill>
                  <a:srgbClr val="232322"/>
                </a:solidFill>
              </a:rPr>
              <a:t>Next steps</a:t>
            </a:r>
            <a:endParaRPr lang="en-US" sz="1600" dirty="0"/>
          </a:p>
        </p:txBody>
      </p:sp>
      <p:sp>
        <p:nvSpPr>
          <p:cNvPr id="9" name="Shape 7"/>
          <p:cNvSpPr/>
          <p:nvPr/>
        </p:nvSpPr>
        <p:spPr>
          <a:xfrm>
            <a:off x="5806440" y="1417320"/>
            <a:ext cx="5669280" cy="4434840"/>
          </a:xfrm>
          <a:prstGeom prst="roundRect">
            <a:avLst>
              <a:gd name="adj" fmla="val 1031"/>
            </a:avLst>
          </a:prstGeom>
          <a:solidFill>
            <a:srgbClr val="EAF4FA"/>
          </a:solidFill>
          <a:ln w="12700">
            <a:solidFill>
              <a:srgbClr val="BDD8E8"/>
            </a:solidFill>
            <a:prstDash val="solid"/>
          </a:ln>
        </p:spPr>
        <p:txBody>
          <a:bodyPr/>
          <a:lstStyle/>
          <a:p>
            <a:endParaRPr lang="en-US"/>
          </a:p>
        </p:txBody>
      </p:sp>
      <p:pic>
        <p:nvPicPr>
          <p:cNvPr id="10"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17920" y="1828800"/>
            <a:ext cx="548640" cy="548640"/>
          </a:xfrm>
          <a:prstGeom prst="rect">
            <a:avLst/>
          </a:prstGeom>
        </p:spPr>
      </p:pic>
      <p:sp>
        <p:nvSpPr>
          <p:cNvPr id="11" name="Text 8"/>
          <p:cNvSpPr/>
          <p:nvPr/>
        </p:nvSpPr>
        <p:spPr>
          <a:xfrm>
            <a:off x="6995160" y="1828800"/>
            <a:ext cx="3840480" cy="475488"/>
          </a:xfrm>
          <a:prstGeom prst="rect">
            <a:avLst/>
          </a:prstGeom>
          <a:noFill/>
          <a:ln/>
        </p:spPr>
        <p:txBody>
          <a:bodyPr wrap="square" lIns="0" tIns="0" rIns="0" bIns="0" rtlCol="0" anchor="ctr"/>
          <a:lstStyle/>
          <a:p>
            <a:pPr marL="0" indent="0">
              <a:buNone/>
            </a:pPr>
            <a:r>
              <a:rPr lang="en-US" sz="2300" b="1" dirty="0">
                <a:solidFill>
                  <a:srgbClr val="11243B"/>
                </a:solidFill>
              </a:rPr>
              <a:t>What would you ask it?</a:t>
            </a:r>
            <a:endParaRPr lang="en-US" sz="2300" dirty="0"/>
          </a:p>
        </p:txBody>
      </p:sp>
      <p:sp>
        <p:nvSpPr>
          <p:cNvPr id="12" name="Text 9"/>
          <p:cNvSpPr/>
          <p:nvPr/>
        </p:nvSpPr>
        <p:spPr>
          <a:xfrm>
            <a:off x="6217920" y="2651760"/>
            <a:ext cx="4480560" cy="438912"/>
          </a:xfrm>
          <a:prstGeom prst="rect">
            <a:avLst/>
          </a:prstGeom>
          <a:noFill/>
          <a:ln/>
        </p:spPr>
        <p:txBody>
          <a:bodyPr wrap="square" lIns="0" tIns="0" rIns="0" bIns="0" rtlCol="0" anchor="ctr"/>
          <a:lstStyle/>
          <a:p>
            <a:pPr marL="0" indent="0">
              <a:buNone/>
            </a:pPr>
            <a:r>
              <a:rPr lang="en-US" sz="1700" dirty="0">
                <a:solidFill>
                  <a:srgbClr val="6E6A65"/>
                </a:solidFill>
              </a:rPr>
              <a:t>Build the prompt together using CAFEL.</a:t>
            </a:r>
            <a:endParaRPr lang="en-US" sz="1700" dirty="0"/>
          </a:p>
        </p:txBody>
      </p:sp>
      <p:sp>
        <p:nvSpPr>
          <p:cNvPr id="13" name="Shape 10"/>
          <p:cNvSpPr/>
          <p:nvPr/>
        </p:nvSpPr>
        <p:spPr>
          <a:xfrm>
            <a:off x="6217920" y="3337560"/>
            <a:ext cx="2240280" cy="384048"/>
          </a:xfrm>
          <a:prstGeom prst="roundRect">
            <a:avLst>
              <a:gd name="adj" fmla="val 19048"/>
            </a:avLst>
          </a:prstGeom>
          <a:solidFill>
            <a:srgbClr val="FFFFFF"/>
          </a:solidFill>
          <a:ln w="12700">
            <a:solidFill>
              <a:srgbClr val="FFFFFF"/>
            </a:solidFill>
            <a:prstDash val="solid"/>
          </a:ln>
        </p:spPr>
        <p:txBody>
          <a:bodyPr/>
          <a:lstStyle/>
          <a:p>
            <a:endParaRPr lang="en-US"/>
          </a:p>
        </p:txBody>
      </p:sp>
      <p:sp>
        <p:nvSpPr>
          <p:cNvPr id="14" name="Text 11"/>
          <p:cNvSpPr/>
          <p:nvPr/>
        </p:nvSpPr>
        <p:spPr>
          <a:xfrm>
            <a:off x="6309360" y="3424428"/>
            <a:ext cx="2057400" cy="182880"/>
          </a:xfrm>
          <a:prstGeom prst="rect">
            <a:avLst/>
          </a:prstGeom>
          <a:noFill/>
          <a:ln/>
        </p:spPr>
        <p:txBody>
          <a:bodyPr wrap="square" lIns="0" tIns="0" rIns="0" bIns="0" rtlCol="0" anchor="ctr"/>
          <a:lstStyle/>
          <a:p>
            <a:pPr marL="0" indent="0" algn="ctr">
              <a:buNone/>
            </a:pPr>
            <a:r>
              <a:rPr lang="en-US" sz="1050" b="1" dirty="0">
                <a:solidFill>
                  <a:srgbClr val="11243B"/>
                </a:solidFill>
              </a:rPr>
              <a:t>Context</a:t>
            </a:r>
            <a:endParaRPr lang="en-US" sz="1050" dirty="0"/>
          </a:p>
        </p:txBody>
      </p:sp>
      <p:sp>
        <p:nvSpPr>
          <p:cNvPr id="15" name="Shape 12"/>
          <p:cNvSpPr/>
          <p:nvPr/>
        </p:nvSpPr>
        <p:spPr>
          <a:xfrm>
            <a:off x="8686800" y="3337560"/>
            <a:ext cx="2240280" cy="384048"/>
          </a:xfrm>
          <a:prstGeom prst="roundRect">
            <a:avLst>
              <a:gd name="adj" fmla="val 19048"/>
            </a:avLst>
          </a:prstGeom>
          <a:solidFill>
            <a:srgbClr val="FFFFFF"/>
          </a:solidFill>
          <a:ln w="12700">
            <a:solidFill>
              <a:srgbClr val="FFFFFF"/>
            </a:solidFill>
            <a:prstDash val="solid"/>
          </a:ln>
        </p:spPr>
        <p:txBody>
          <a:bodyPr/>
          <a:lstStyle/>
          <a:p>
            <a:endParaRPr lang="en-US"/>
          </a:p>
        </p:txBody>
      </p:sp>
      <p:sp>
        <p:nvSpPr>
          <p:cNvPr id="16" name="Text 13"/>
          <p:cNvSpPr/>
          <p:nvPr/>
        </p:nvSpPr>
        <p:spPr>
          <a:xfrm>
            <a:off x="8778240" y="3424428"/>
            <a:ext cx="2057400" cy="182880"/>
          </a:xfrm>
          <a:prstGeom prst="rect">
            <a:avLst/>
          </a:prstGeom>
          <a:noFill/>
          <a:ln/>
        </p:spPr>
        <p:txBody>
          <a:bodyPr wrap="square" lIns="0" tIns="0" rIns="0" bIns="0" rtlCol="0" anchor="ctr"/>
          <a:lstStyle/>
          <a:p>
            <a:pPr marL="0" indent="0" algn="ctr">
              <a:buNone/>
            </a:pPr>
            <a:r>
              <a:rPr lang="en-US" sz="1050" b="1" dirty="0">
                <a:solidFill>
                  <a:srgbClr val="11243B"/>
                </a:solidFill>
              </a:rPr>
              <a:t>Action</a:t>
            </a:r>
            <a:endParaRPr lang="en-US" sz="1050" dirty="0"/>
          </a:p>
        </p:txBody>
      </p:sp>
      <p:sp>
        <p:nvSpPr>
          <p:cNvPr id="17" name="Shape 14"/>
          <p:cNvSpPr/>
          <p:nvPr/>
        </p:nvSpPr>
        <p:spPr>
          <a:xfrm>
            <a:off x="6217920" y="3995928"/>
            <a:ext cx="2240280" cy="384048"/>
          </a:xfrm>
          <a:prstGeom prst="roundRect">
            <a:avLst>
              <a:gd name="adj" fmla="val 19048"/>
            </a:avLst>
          </a:prstGeom>
          <a:solidFill>
            <a:srgbClr val="FFFFFF"/>
          </a:solidFill>
          <a:ln w="12700">
            <a:solidFill>
              <a:srgbClr val="FFFFFF"/>
            </a:solidFill>
            <a:prstDash val="solid"/>
          </a:ln>
        </p:spPr>
        <p:txBody>
          <a:bodyPr/>
          <a:lstStyle/>
          <a:p>
            <a:endParaRPr lang="en-US"/>
          </a:p>
        </p:txBody>
      </p:sp>
      <p:sp>
        <p:nvSpPr>
          <p:cNvPr id="18" name="Text 15"/>
          <p:cNvSpPr/>
          <p:nvPr/>
        </p:nvSpPr>
        <p:spPr>
          <a:xfrm>
            <a:off x="6309360" y="4082796"/>
            <a:ext cx="2057400" cy="182880"/>
          </a:xfrm>
          <a:prstGeom prst="rect">
            <a:avLst/>
          </a:prstGeom>
          <a:noFill/>
          <a:ln/>
        </p:spPr>
        <p:txBody>
          <a:bodyPr wrap="square" lIns="0" tIns="0" rIns="0" bIns="0" rtlCol="0" anchor="ctr"/>
          <a:lstStyle/>
          <a:p>
            <a:pPr marL="0" indent="0" algn="ctr">
              <a:buNone/>
            </a:pPr>
            <a:r>
              <a:rPr lang="en-US" sz="1050" b="1" dirty="0">
                <a:solidFill>
                  <a:srgbClr val="11243B"/>
                </a:solidFill>
              </a:rPr>
              <a:t>For whom</a:t>
            </a:r>
            <a:endParaRPr lang="en-US" sz="1050" dirty="0"/>
          </a:p>
        </p:txBody>
      </p:sp>
      <p:sp>
        <p:nvSpPr>
          <p:cNvPr id="19" name="Shape 16"/>
          <p:cNvSpPr/>
          <p:nvPr/>
        </p:nvSpPr>
        <p:spPr>
          <a:xfrm>
            <a:off x="8686800" y="3995928"/>
            <a:ext cx="2240280" cy="384048"/>
          </a:xfrm>
          <a:prstGeom prst="roundRect">
            <a:avLst>
              <a:gd name="adj" fmla="val 19048"/>
            </a:avLst>
          </a:prstGeom>
          <a:solidFill>
            <a:srgbClr val="FFFFFF"/>
          </a:solidFill>
          <a:ln w="12700">
            <a:solidFill>
              <a:srgbClr val="FFFFFF"/>
            </a:solidFill>
            <a:prstDash val="solid"/>
          </a:ln>
        </p:spPr>
        <p:txBody>
          <a:bodyPr/>
          <a:lstStyle/>
          <a:p>
            <a:endParaRPr lang="en-US"/>
          </a:p>
        </p:txBody>
      </p:sp>
      <p:sp>
        <p:nvSpPr>
          <p:cNvPr id="20" name="Text 17"/>
          <p:cNvSpPr/>
          <p:nvPr/>
        </p:nvSpPr>
        <p:spPr>
          <a:xfrm>
            <a:off x="8778240" y="4082796"/>
            <a:ext cx="2057400" cy="182880"/>
          </a:xfrm>
          <a:prstGeom prst="rect">
            <a:avLst/>
          </a:prstGeom>
          <a:noFill/>
          <a:ln/>
        </p:spPr>
        <p:txBody>
          <a:bodyPr wrap="square" lIns="0" tIns="0" rIns="0" bIns="0" rtlCol="0" anchor="ctr"/>
          <a:lstStyle/>
          <a:p>
            <a:pPr marL="0" indent="0" algn="ctr">
              <a:buNone/>
            </a:pPr>
            <a:r>
              <a:rPr lang="en-US" sz="1050" b="1" dirty="0">
                <a:solidFill>
                  <a:srgbClr val="11243B"/>
                </a:solidFill>
              </a:rPr>
              <a:t>Expected format</a:t>
            </a:r>
            <a:endParaRPr lang="en-US" sz="1050" dirty="0"/>
          </a:p>
        </p:txBody>
      </p:sp>
      <p:sp>
        <p:nvSpPr>
          <p:cNvPr id="21" name="Shape 18"/>
          <p:cNvSpPr/>
          <p:nvPr/>
        </p:nvSpPr>
        <p:spPr>
          <a:xfrm>
            <a:off x="6217920" y="4654296"/>
            <a:ext cx="2240280" cy="384048"/>
          </a:xfrm>
          <a:prstGeom prst="roundRect">
            <a:avLst>
              <a:gd name="adj" fmla="val 19048"/>
            </a:avLst>
          </a:prstGeom>
          <a:solidFill>
            <a:srgbClr val="F8EDD7"/>
          </a:solidFill>
          <a:ln w="12700">
            <a:solidFill>
              <a:srgbClr val="F8EDD7"/>
            </a:solidFill>
            <a:prstDash val="solid"/>
          </a:ln>
        </p:spPr>
        <p:txBody>
          <a:bodyPr/>
          <a:lstStyle/>
          <a:p>
            <a:endParaRPr lang="en-US"/>
          </a:p>
        </p:txBody>
      </p:sp>
      <p:sp>
        <p:nvSpPr>
          <p:cNvPr id="22" name="Text 19"/>
          <p:cNvSpPr/>
          <p:nvPr/>
        </p:nvSpPr>
        <p:spPr>
          <a:xfrm>
            <a:off x="6309360" y="4741164"/>
            <a:ext cx="2057400" cy="182880"/>
          </a:xfrm>
          <a:prstGeom prst="rect">
            <a:avLst/>
          </a:prstGeom>
          <a:noFill/>
          <a:ln/>
        </p:spPr>
        <p:txBody>
          <a:bodyPr wrap="square" lIns="0" tIns="0" rIns="0" bIns="0" rtlCol="0" anchor="ctr"/>
          <a:lstStyle/>
          <a:p>
            <a:pPr marL="0" indent="0" algn="ctr">
              <a:buNone/>
            </a:pPr>
            <a:r>
              <a:rPr lang="en-US" sz="1050" b="1" dirty="0">
                <a:solidFill>
                  <a:srgbClr val="A8772B"/>
                </a:solidFill>
              </a:rPr>
              <a:t>Limits</a:t>
            </a:r>
            <a:endParaRPr lang="en-US" sz="1050" dirty="0"/>
          </a:p>
        </p:txBody>
      </p:sp>
      <p:sp>
        <p:nvSpPr>
          <p:cNvPr id="25" name="Slide Number Placeholder 0"/>
          <p:cNvSpPr>
            <a:spLocks noGrp="1"/>
          </p:cNvSpPr>
          <p:nvPr>
            <p:ph type="sldNum" sz="quarter" idx="4294967295"/>
          </p:nvPr>
        </p:nvSpPr>
        <p:spPr>
          <a:xfrm>
            <a:off x="11539728" y="658368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18B83"/>
                </a:solidFill>
                <a:latin typeface="Aptos"/>
                <a:ea typeface="Aptos"/>
                <a:cs typeface="Aptos"/>
              </a:defRPr>
            </a:lvl1pPr>
          </a:lstStyle>
          <a:p>
            <a:pPr algn="l"/>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621792" y="411480"/>
            <a:ext cx="3108960" cy="256032"/>
          </a:xfrm>
          <a:prstGeom prst="rect">
            <a:avLst/>
          </a:prstGeom>
          <a:noFill/>
          <a:ln/>
        </p:spPr>
        <p:txBody>
          <a:bodyPr wrap="square" lIns="0" tIns="0" rIns="0" bIns="0" rtlCol="0" anchor="ctr"/>
          <a:lstStyle/>
          <a:p>
            <a:pPr marL="0" indent="0">
              <a:buNone/>
            </a:pPr>
            <a:r>
              <a:rPr lang="en-US" sz="950" b="1" kern="0" spc="140" dirty="0">
                <a:solidFill>
                  <a:srgbClr val="A8772B"/>
                </a:solidFill>
              </a:rPr>
              <a:t>RESPONSIBLE USE</a:t>
            </a:r>
            <a:endParaRPr lang="en-US" sz="950" dirty="0"/>
          </a:p>
        </p:txBody>
      </p:sp>
      <p:sp>
        <p:nvSpPr>
          <p:cNvPr id="3" name="Text 1"/>
          <p:cNvSpPr/>
          <p:nvPr/>
        </p:nvSpPr>
        <p:spPr>
          <a:xfrm>
            <a:off x="621792" y="713232"/>
            <a:ext cx="10881360" cy="594360"/>
          </a:xfrm>
          <a:prstGeom prst="rect">
            <a:avLst/>
          </a:prstGeom>
          <a:noFill/>
          <a:ln/>
        </p:spPr>
        <p:txBody>
          <a:bodyPr wrap="square" lIns="0" tIns="0" rIns="0" bIns="0" rtlCol="0" anchor="ctr">
            <a:normAutofit/>
          </a:bodyPr>
          <a:lstStyle/>
          <a:p>
            <a:pPr marL="0" indent="0">
              <a:buNone/>
            </a:pPr>
            <a:r>
              <a:rPr lang="en-US" sz="2600" b="1" dirty="0">
                <a:solidFill>
                  <a:srgbClr val="11243B"/>
                </a:solidFill>
                <a:latin typeface="Aptos Display" pitchFamily="34" charset="0"/>
                <a:ea typeface="Aptos Display" pitchFamily="34" charset="-122"/>
                <a:cs typeface="Aptos Display" pitchFamily="34" charset="-120"/>
              </a:rPr>
              <a:t>Before you press Enter</a:t>
            </a:r>
            <a:endParaRPr lang="en-US" sz="2600" dirty="0"/>
          </a:p>
        </p:txBody>
      </p:sp>
      <p:sp>
        <p:nvSpPr>
          <p:cNvPr id="4" name="Text 2"/>
          <p:cNvSpPr/>
          <p:nvPr/>
        </p:nvSpPr>
        <p:spPr>
          <a:xfrm>
            <a:off x="640080" y="1371600"/>
            <a:ext cx="10698480" cy="502920"/>
          </a:xfrm>
          <a:prstGeom prst="rect">
            <a:avLst/>
          </a:prstGeom>
          <a:noFill/>
          <a:ln/>
        </p:spPr>
        <p:txBody>
          <a:bodyPr wrap="square" lIns="127" tIns="127" rIns="127" bIns="127" rtlCol="0" anchor="ctr">
            <a:normAutofit/>
          </a:bodyPr>
          <a:lstStyle/>
          <a:p>
            <a:pPr marL="0" indent="0">
              <a:buNone/>
            </a:pPr>
            <a:r>
              <a:rPr lang="en-US" sz="1550" dirty="0">
                <a:solidFill>
                  <a:srgbClr val="6E6A65"/>
                </a:solidFill>
              </a:rPr>
              <a:t>AI does not remove your existing responsibilities around information governance and professional judgement.</a:t>
            </a:r>
            <a:endParaRPr lang="en-US" sz="155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41248" y="1965960"/>
            <a:ext cx="347472" cy="347472"/>
          </a:xfrm>
          <a:prstGeom prst="rect">
            <a:avLst/>
          </a:prstGeom>
        </p:spPr>
      </p:pic>
      <p:sp>
        <p:nvSpPr>
          <p:cNvPr id="6" name="Text 3"/>
          <p:cNvSpPr/>
          <p:nvPr/>
        </p:nvSpPr>
        <p:spPr>
          <a:xfrm>
            <a:off x="1371600" y="1956816"/>
            <a:ext cx="9509760" cy="365760"/>
          </a:xfrm>
          <a:prstGeom prst="rect">
            <a:avLst/>
          </a:prstGeom>
          <a:noFill/>
          <a:ln/>
        </p:spPr>
        <p:txBody>
          <a:bodyPr wrap="square" lIns="0" tIns="0" rIns="0" bIns="0" rtlCol="0" anchor="ctr">
            <a:normAutofit/>
          </a:bodyPr>
          <a:lstStyle/>
          <a:p>
            <a:pPr marL="0" indent="0">
              <a:buNone/>
            </a:pPr>
            <a:r>
              <a:rPr lang="en-US" sz="1800" b="1" dirty="0">
                <a:solidFill>
                  <a:srgbClr val="11243B"/>
                </a:solidFill>
              </a:rPr>
              <a:t>Am I using an approved system?</a:t>
            </a:r>
            <a:endParaRPr lang="en-US" sz="18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1248" y="2679192"/>
            <a:ext cx="347472" cy="347472"/>
          </a:xfrm>
          <a:prstGeom prst="rect">
            <a:avLst/>
          </a:prstGeom>
        </p:spPr>
      </p:pic>
      <p:sp>
        <p:nvSpPr>
          <p:cNvPr id="8" name="Text 4"/>
          <p:cNvSpPr/>
          <p:nvPr/>
        </p:nvSpPr>
        <p:spPr>
          <a:xfrm>
            <a:off x="1371600" y="2670048"/>
            <a:ext cx="9509760" cy="365760"/>
          </a:xfrm>
          <a:prstGeom prst="rect">
            <a:avLst/>
          </a:prstGeom>
          <a:noFill/>
          <a:ln/>
        </p:spPr>
        <p:txBody>
          <a:bodyPr wrap="square" lIns="0" tIns="0" rIns="0" bIns="0" rtlCol="0" anchor="ctr">
            <a:normAutofit/>
          </a:bodyPr>
          <a:lstStyle/>
          <a:p>
            <a:pPr marL="0" indent="0">
              <a:buNone/>
            </a:pPr>
            <a:r>
              <a:rPr lang="en-US" sz="1800" b="1" dirty="0">
                <a:solidFill>
                  <a:srgbClr val="11243B"/>
                </a:solidFill>
              </a:rPr>
              <a:t>Am I sharing information I am permitted to share?</a:t>
            </a:r>
            <a:endParaRPr lang="en-US" sz="18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41248" y="3392424"/>
            <a:ext cx="347472" cy="347472"/>
          </a:xfrm>
          <a:prstGeom prst="rect">
            <a:avLst/>
          </a:prstGeom>
        </p:spPr>
      </p:pic>
      <p:sp>
        <p:nvSpPr>
          <p:cNvPr id="10" name="Text 5"/>
          <p:cNvSpPr/>
          <p:nvPr/>
        </p:nvSpPr>
        <p:spPr>
          <a:xfrm>
            <a:off x="1371600" y="3383280"/>
            <a:ext cx="9509760" cy="365760"/>
          </a:xfrm>
          <a:prstGeom prst="rect">
            <a:avLst/>
          </a:prstGeom>
          <a:noFill/>
          <a:ln/>
        </p:spPr>
        <p:txBody>
          <a:bodyPr wrap="square" lIns="0" tIns="0" rIns="0" bIns="0" rtlCol="0" anchor="ctr">
            <a:normAutofit/>
          </a:bodyPr>
          <a:lstStyle/>
          <a:p>
            <a:pPr marL="0" indent="0">
              <a:buNone/>
            </a:pPr>
            <a:r>
              <a:rPr lang="en-US" sz="1800" b="1" dirty="0">
                <a:solidFill>
                  <a:srgbClr val="11243B"/>
                </a:solidFill>
              </a:rPr>
              <a:t>Does this contain personal, confidential or sensitive information?</a:t>
            </a:r>
            <a:endParaRPr lang="en-US" sz="1800" dirty="0"/>
          </a:p>
        </p:txBody>
      </p:sp>
      <p:pic>
        <p:nvPicPr>
          <p:cNvPr id="1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41248" y="4105656"/>
            <a:ext cx="347472" cy="347472"/>
          </a:xfrm>
          <a:prstGeom prst="rect">
            <a:avLst/>
          </a:prstGeom>
        </p:spPr>
      </p:pic>
      <p:sp>
        <p:nvSpPr>
          <p:cNvPr id="12" name="Text 6"/>
          <p:cNvSpPr/>
          <p:nvPr/>
        </p:nvSpPr>
        <p:spPr>
          <a:xfrm>
            <a:off x="1371600" y="4096512"/>
            <a:ext cx="9509760" cy="365760"/>
          </a:xfrm>
          <a:prstGeom prst="rect">
            <a:avLst/>
          </a:prstGeom>
          <a:noFill/>
          <a:ln/>
        </p:spPr>
        <p:txBody>
          <a:bodyPr wrap="square" lIns="0" tIns="0" rIns="0" bIns="0" rtlCol="0" anchor="ctr">
            <a:normAutofit/>
          </a:bodyPr>
          <a:lstStyle/>
          <a:p>
            <a:pPr marL="0" indent="0">
              <a:buNone/>
            </a:pPr>
            <a:r>
              <a:rPr lang="en-US" sz="1800" b="1" dirty="0">
                <a:solidFill>
                  <a:srgbClr val="11243B"/>
                </a:solidFill>
              </a:rPr>
              <a:t>Will I check the answer?</a:t>
            </a:r>
            <a:endParaRPr lang="en-US" sz="1800" dirty="0"/>
          </a:p>
        </p:txBody>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41248" y="4818888"/>
            <a:ext cx="347472" cy="347472"/>
          </a:xfrm>
          <a:prstGeom prst="rect">
            <a:avLst/>
          </a:prstGeom>
        </p:spPr>
      </p:pic>
      <p:sp>
        <p:nvSpPr>
          <p:cNvPr id="14" name="Text 7"/>
          <p:cNvSpPr/>
          <p:nvPr/>
        </p:nvSpPr>
        <p:spPr>
          <a:xfrm>
            <a:off x="1371600" y="4809744"/>
            <a:ext cx="9509760" cy="365760"/>
          </a:xfrm>
          <a:prstGeom prst="rect">
            <a:avLst/>
          </a:prstGeom>
          <a:noFill/>
          <a:ln/>
        </p:spPr>
        <p:txBody>
          <a:bodyPr wrap="square" lIns="0" tIns="0" rIns="0" bIns="0" rtlCol="0" anchor="ctr">
            <a:normAutofit/>
          </a:bodyPr>
          <a:lstStyle/>
          <a:p>
            <a:pPr marL="0" indent="0">
              <a:buNone/>
            </a:pPr>
            <a:r>
              <a:rPr lang="en-US" sz="1800" b="1" dirty="0">
                <a:solidFill>
                  <a:srgbClr val="11243B"/>
                </a:solidFill>
              </a:rPr>
              <a:t>Am I still making the professional judgement?</a:t>
            </a:r>
            <a:endParaRPr lang="en-US" sz="1800" dirty="0"/>
          </a:p>
        </p:txBody>
      </p:sp>
      <p:sp>
        <p:nvSpPr>
          <p:cNvPr id="15" name="Shape 8"/>
          <p:cNvSpPr/>
          <p:nvPr/>
        </p:nvSpPr>
        <p:spPr>
          <a:xfrm>
            <a:off x="822960" y="5715000"/>
            <a:ext cx="10515600" cy="457200"/>
          </a:xfrm>
          <a:prstGeom prst="roundRect">
            <a:avLst>
              <a:gd name="adj" fmla="val 6000"/>
            </a:avLst>
          </a:prstGeom>
          <a:solidFill>
            <a:srgbClr val="FFF6DE"/>
          </a:solidFill>
          <a:ln w="12700">
            <a:solidFill>
              <a:srgbClr val="E5CF95"/>
            </a:solidFill>
            <a:prstDash val="solid"/>
          </a:ln>
        </p:spPr>
        <p:txBody>
          <a:bodyPr/>
          <a:lstStyle/>
          <a:p>
            <a:endParaRPr lang="en-US"/>
          </a:p>
        </p:txBody>
      </p:sp>
      <p:sp>
        <p:nvSpPr>
          <p:cNvPr id="16" name="Text 9"/>
          <p:cNvSpPr/>
          <p:nvPr/>
        </p:nvSpPr>
        <p:spPr>
          <a:xfrm>
            <a:off x="1005840" y="5833872"/>
            <a:ext cx="10149840" cy="201168"/>
          </a:xfrm>
          <a:prstGeom prst="rect">
            <a:avLst/>
          </a:prstGeom>
          <a:noFill/>
          <a:ln/>
        </p:spPr>
        <p:txBody>
          <a:bodyPr wrap="square" lIns="0" tIns="0" rIns="0" bIns="0" rtlCol="0" anchor="ctr"/>
          <a:lstStyle/>
          <a:p>
            <a:pPr marL="0" indent="0" algn="ctr">
              <a:buNone/>
            </a:pPr>
            <a:r>
              <a:rPr lang="en-US" sz="1150" b="1" dirty="0">
                <a:solidFill>
                  <a:srgbClr val="A8772B"/>
                </a:solidFill>
              </a:rPr>
              <a:t>Use fictional or appropriately approved information in demonstrations. Always follow your local policy.</a:t>
            </a:r>
            <a:endParaRPr lang="en-US" sz="1150" dirty="0"/>
          </a:p>
        </p:txBody>
      </p:sp>
      <p:sp>
        <p:nvSpPr>
          <p:cNvPr id="25" name="Slide Number Placeholder 0"/>
          <p:cNvSpPr>
            <a:spLocks noGrp="1"/>
          </p:cNvSpPr>
          <p:nvPr>
            <p:ph type="sldNum" sz="quarter" idx="4294967295"/>
          </p:nvPr>
        </p:nvSpPr>
        <p:spPr>
          <a:xfrm>
            <a:off x="11539728" y="658368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18B83"/>
                </a:solidFill>
                <a:latin typeface="Aptos"/>
                <a:ea typeface="Aptos"/>
                <a:cs typeface="Aptos"/>
              </a:defRPr>
            </a:lvl1pPr>
          </a:lstStyle>
          <a:p>
            <a:pPr algn="l"/>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621792" y="411480"/>
            <a:ext cx="3108960" cy="256032"/>
          </a:xfrm>
          <a:prstGeom prst="rect">
            <a:avLst/>
          </a:prstGeom>
          <a:noFill/>
          <a:ln/>
        </p:spPr>
        <p:txBody>
          <a:bodyPr wrap="square" lIns="0" tIns="0" rIns="0" bIns="0" rtlCol="0" anchor="ctr"/>
          <a:lstStyle/>
          <a:p>
            <a:pPr marL="0" indent="0">
              <a:buNone/>
            </a:pPr>
            <a:r>
              <a:rPr lang="en-US" sz="950" b="1" kern="0" spc="140" dirty="0">
                <a:solidFill>
                  <a:srgbClr val="A8772B"/>
                </a:solidFill>
              </a:rPr>
              <a:t>VERIFY</a:t>
            </a:r>
            <a:endParaRPr lang="en-US" sz="950" dirty="0"/>
          </a:p>
        </p:txBody>
      </p:sp>
      <p:sp>
        <p:nvSpPr>
          <p:cNvPr id="3" name="Text 1"/>
          <p:cNvSpPr/>
          <p:nvPr/>
        </p:nvSpPr>
        <p:spPr>
          <a:xfrm>
            <a:off x="621792" y="713232"/>
            <a:ext cx="10881360" cy="594360"/>
          </a:xfrm>
          <a:prstGeom prst="rect">
            <a:avLst/>
          </a:prstGeom>
          <a:noFill/>
          <a:ln/>
        </p:spPr>
        <p:txBody>
          <a:bodyPr wrap="square" lIns="0" tIns="0" rIns="0" bIns="0" rtlCol="0" anchor="ctr">
            <a:normAutofit/>
          </a:bodyPr>
          <a:lstStyle/>
          <a:p>
            <a:pPr marL="0" indent="0">
              <a:buNone/>
            </a:pPr>
            <a:r>
              <a:rPr lang="en-US" sz="2600" b="1" dirty="0">
                <a:solidFill>
                  <a:srgbClr val="11243B"/>
                </a:solidFill>
                <a:latin typeface="Aptos Display" pitchFamily="34" charset="0"/>
                <a:ea typeface="Aptos Display" pitchFamily="34" charset="-122"/>
                <a:cs typeface="Aptos Display" pitchFamily="34" charset="-120"/>
              </a:rPr>
              <a:t>Never assume the answer is right</a:t>
            </a:r>
            <a:endParaRPr lang="en-US" sz="2600" dirty="0"/>
          </a:p>
        </p:txBody>
      </p:sp>
      <p:sp>
        <p:nvSpPr>
          <p:cNvPr id="4" name="Text 2"/>
          <p:cNvSpPr/>
          <p:nvPr/>
        </p:nvSpPr>
        <p:spPr>
          <a:xfrm>
            <a:off x="640080" y="1371600"/>
            <a:ext cx="10698480" cy="502920"/>
          </a:xfrm>
          <a:prstGeom prst="rect">
            <a:avLst/>
          </a:prstGeom>
          <a:noFill/>
          <a:ln/>
        </p:spPr>
        <p:txBody>
          <a:bodyPr wrap="square" lIns="127" tIns="127" rIns="127" bIns="127" rtlCol="0" anchor="ctr">
            <a:normAutofit/>
          </a:bodyPr>
          <a:lstStyle/>
          <a:p>
            <a:pPr marL="0" indent="0">
              <a:buNone/>
            </a:pPr>
            <a:r>
              <a:rPr lang="en-US" sz="1550" dirty="0">
                <a:solidFill>
                  <a:srgbClr val="6E6A65"/>
                </a:solidFill>
              </a:rPr>
              <a:t>AI can sound confident and still be wrong.</a:t>
            </a:r>
            <a:endParaRPr lang="en-US" sz="1550" dirty="0"/>
          </a:p>
        </p:txBody>
      </p:sp>
      <p:sp>
        <p:nvSpPr>
          <p:cNvPr id="5" name="Shape 3"/>
          <p:cNvSpPr/>
          <p:nvPr/>
        </p:nvSpPr>
        <p:spPr>
          <a:xfrm>
            <a:off x="713232" y="1965960"/>
            <a:ext cx="3246120" cy="822960"/>
          </a:xfrm>
          <a:prstGeom prst="roundRect">
            <a:avLst>
              <a:gd name="adj" fmla="val 4444"/>
            </a:avLst>
          </a:prstGeom>
          <a:solidFill>
            <a:srgbClr val="FFF4F2"/>
          </a:solidFill>
          <a:ln w="12700">
            <a:solidFill>
              <a:srgbClr val="E6C4BD"/>
            </a:solidFill>
            <a:prstDash val="solid"/>
          </a:ln>
        </p:spPr>
        <p:txBody>
          <a:bodyPr/>
          <a:lstStyle/>
          <a:p>
            <a:endParaRPr lang="en-US"/>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14400" y="2167128"/>
            <a:ext cx="329184" cy="329184"/>
          </a:xfrm>
          <a:prstGeom prst="rect">
            <a:avLst/>
          </a:prstGeom>
        </p:spPr>
      </p:pic>
      <p:sp>
        <p:nvSpPr>
          <p:cNvPr id="7" name="Text 4"/>
          <p:cNvSpPr/>
          <p:nvPr/>
        </p:nvSpPr>
        <p:spPr>
          <a:xfrm>
            <a:off x="1426464" y="2185416"/>
            <a:ext cx="2286000" cy="310896"/>
          </a:xfrm>
          <a:prstGeom prst="rect">
            <a:avLst/>
          </a:prstGeom>
          <a:noFill/>
          <a:ln/>
        </p:spPr>
        <p:txBody>
          <a:bodyPr wrap="square" lIns="0" tIns="0" rIns="0" bIns="0" rtlCol="0" anchor="ctr">
            <a:normAutofit/>
          </a:bodyPr>
          <a:lstStyle/>
          <a:p>
            <a:pPr marL="0" indent="0">
              <a:buNone/>
            </a:pPr>
            <a:r>
              <a:rPr lang="en-US" sz="1450" b="1" dirty="0">
                <a:solidFill>
                  <a:srgbClr val="11243B"/>
                </a:solidFill>
              </a:rPr>
              <a:t>Misunderstand</a:t>
            </a:r>
            <a:endParaRPr lang="en-US" sz="1450" dirty="0"/>
          </a:p>
        </p:txBody>
      </p:sp>
      <p:sp>
        <p:nvSpPr>
          <p:cNvPr id="8" name="Shape 5"/>
          <p:cNvSpPr/>
          <p:nvPr/>
        </p:nvSpPr>
        <p:spPr>
          <a:xfrm>
            <a:off x="4416552" y="1965960"/>
            <a:ext cx="3246120" cy="822960"/>
          </a:xfrm>
          <a:prstGeom prst="roundRect">
            <a:avLst>
              <a:gd name="adj" fmla="val 4444"/>
            </a:avLst>
          </a:prstGeom>
          <a:solidFill>
            <a:srgbClr val="FFF4F2"/>
          </a:solidFill>
          <a:ln w="12700">
            <a:solidFill>
              <a:srgbClr val="E6C4BD"/>
            </a:solidFill>
            <a:prstDash val="solid"/>
          </a:ln>
        </p:spPr>
        <p:txBody>
          <a:bodyPr/>
          <a:lstStyle/>
          <a:p>
            <a:endParaRPr lang="en-US"/>
          </a:p>
        </p:txBody>
      </p:sp>
      <p:pic>
        <p:nvPicPr>
          <p:cNvPr id="9"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17720" y="2167128"/>
            <a:ext cx="329184" cy="329184"/>
          </a:xfrm>
          <a:prstGeom prst="rect">
            <a:avLst/>
          </a:prstGeom>
        </p:spPr>
      </p:pic>
      <p:sp>
        <p:nvSpPr>
          <p:cNvPr id="10" name="Text 6"/>
          <p:cNvSpPr/>
          <p:nvPr/>
        </p:nvSpPr>
        <p:spPr>
          <a:xfrm>
            <a:off x="5129784" y="2185416"/>
            <a:ext cx="2286000" cy="310896"/>
          </a:xfrm>
          <a:prstGeom prst="rect">
            <a:avLst/>
          </a:prstGeom>
          <a:noFill/>
          <a:ln/>
        </p:spPr>
        <p:txBody>
          <a:bodyPr wrap="square" lIns="0" tIns="0" rIns="0" bIns="0" rtlCol="0" anchor="ctr">
            <a:normAutofit/>
          </a:bodyPr>
          <a:lstStyle/>
          <a:p>
            <a:pPr marL="0" indent="0">
              <a:buNone/>
            </a:pPr>
            <a:r>
              <a:rPr lang="en-US" sz="1450" b="1" dirty="0">
                <a:solidFill>
                  <a:srgbClr val="11243B"/>
                </a:solidFill>
              </a:rPr>
              <a:t>Miss context</a:t>
            </a:r>
            <a:endParaRPr lang="en-US" sz="1450" dirty="0"/>
          </a:p>
        </p:txBody>
      </p:sp>
      <p:sp>
        <p:nvSpPr>
          <p:cNvPr id="11" name="Shape 7"/>
          <p:cNvSpPr/>
          <p:nvPr/>
        </p:nvSpPr>
        <p:spPr>
          <a:xfrm>
            <a:off x="8119872" y="1965960"/>
            <a:ext cx="3246120" cy="822960"/>
          </a:xfrm>
          <a:prstGeom prst="roundRect">
            <a:avLst>
              <a:gd name="adj" fmla="val 4444"/>
            </a:avLst>
          </a:prstGeom>
          <a:solidFill>
            <a:srgbClr val="FFF4F2"/>
          </a:solidFill>
          <a:ln w="12700">
            <a:solidFill>
              <a:srgbClr val="E6C4BD"/>
            </a:solidFill>
            <a:prstDash val="solid"/>
          </a:ln>
        </p:spPr>
        <p:txBody>
          <a:bodyPr/>
          <a:lstStyle/>
          <a:p>
            <a:endParaRPr lang="en-US"/>
          </a:p>
        </p:txBody>
      </p:sp>
      <p:pic>
        <p:nvPicPr>
          <p:cNvPr id="12"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21040" y="2167128"/>
            <a:ext cx="329184" cy="329184"/>
          </a:xfrm>
          <a:prstGeom prst="rect">
            <a:avLst/>
          </a:prstGeom>
        </p:spPr>
      </p:pic>
      <p:sp>
        <p:nvSpPr>
          <p:cNvPr id="13" name="Text 8"/>
          <p:cNvSpPr/>
          <p:nvPr/>
        </p:nvSpPr>
        <p:spPr>
          <a:xfrm>
            <a:off x="8833104" y="2185416"/>
            <a:ext cx="2286000" cy="310896"/>
          </a:xfrm>
          <a:prstGeom prst="rect">
            <a:avLst/>
          </a:prstGeom>
          <a:noFill/>
          <a:ln/>
        </p:spPr>
        <p:txBody>
          <a:bodyPr wrap="square" lIns="0" tIns="0" rIns="0" bIns="0" rtlCol="0" anchor="ctr">
            <a:normAutofit/>
          </a:bodyPr>
          <a:lstStyle/>
          <a:p>
            <a:pPr marL="0" indent="0">
              <a:buNone/>
            </a:pPr>
            <a:r>
              <a:rPr lang="en-US" sz="1450" b="1" dirty="0">
                <a:solidFill>
                  <a:srgbClr val="11243B"/>
                </a:solidFill>
              </a:rPr>
              <a:t>Invent information</a:t>
            </a:r>
            <a:endParaRPr lang="en-US" sz="1450" dirty="0"/>
          </a:p>
        </p:txBody>
      </p:sp>
      <p:sp>
        <p:nvSpPr>
          <p:cNvPr id="14" name="Shape 9"/>
          <p:cNvSpPr/>
          <p:nvPr/>
        </p:nvSpPr>
        <p:spPr>
          <a:xfrm>
            <a:off x="713232" y="3108960"/>
            <a:ext cx="3246120" cy="822960"/>
          </a:xfrm>
          <a:prstGeom prst="roundRect">
            <a:avLst>
              <a:gd name="adj" fmla="val 4444"/>
            </a:avLst>
          </a:prstGeom>
          <a:solidFill>
            <a:srgbClr val="F8F1E6"/>
          </a:solidFill>
          <a:ln w="12700">
            <a:solidFill>
              <a:srgbClr val="E2D0AB"/>
            </a:solidFill>
            <a:prstDash val="solid"/>
          </a:ln>
        </p:spPr>
        <p:txBody>
          <a:bodyPr/>
          <a:lstStyle/>
          <a:p>
            <a:endParaRPr lang="en-US"/>
          </a:p>
        </p:txBody>
      </p:sp>
      <p:pic>
        <p:nvPicPr>
          <p:cNvPr id="15"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14400" y="3310128"/>
            <a:ext cx="329184" cy="329184"/>
          </a:xfrm>
          <a:prstGeom prst="rect">
            <a:avLst/>
          </a:prstGeom>
        </p:spPr>
      </p:pic>
      <p:sp>
        <p:nvSpPr>
          <p:cNvPr id="16" name="Text 10"/>
          <p:cNvSpPr/>
          <p:nvPr/>
        </p:nvSpPr>
        <p:spPr>
          <a:xfrm>
            <a:off x="1426464" y="3328416"/>
            <a:ext cx="2286000" cy="310896"/>
          </a:xfrm>
          <a:prstGeom prst="rect">
            <a:avLst/>
          </a:prstGeom>
          <a:noFill/>
          <a:ln/>
        </p:spPr>
        <p:txBody>
          <a:bodyPr wrap="square" lIns="0" tIns="0" rIns="0" bIns="0" rtlCol="0" anchor="ctr">
            <a:normAutofit/>
          </a:bodyPr>
          <a:lstStyle/>
          <a:p>
            <a:pPr marL="0" indent="0">
              <a:buNone/>
            </a:pPr>
            <a:r>
              <a:rPr lang="en-US" sz="1450" b="1" dirty="0">
                <a:solidFill>
                  <a:srgbClr val="11243B"/>
                </a:solidFill>
              </a:rPr>
              <a:t>Give the wrong answer confidently</a:t>
            </a:r>
            <a:endParaRPr lang="en-US" sz="1450" dirty="0"/>
          </a:p>
        </p:txBody>
      </p:sp>
      <p:sp>
        <p:nvSpPr>
          <p:cNvPr id="17" name="Shape 11"/>
          <p:cNvSpPr/>
          <p:nvPr/>
        </p:nvSpPr>
        <p:spPr>
          <a:xfrm>
            <a:off x="4416552" y="3108960"/>
            <a:ext cx="3246120" cy="822960"/>
          </a:xfrm>
          <a:prstGeom prst="roundRect">
            <a:avLst>
              <a:gd name="adj" fmla="val 4444"/>
            </a:avLst>
          </a:prstGeom>
          <a:solidFill>
            <a:srgbClr val="F8F1E6"/>
          </a:solidFill>
          <a:ln w="12700">
            <a:solidFill>
              <a:srgbClr val="E2D0AB"/>
            </a:solidFill>
            <a:prstDash val="solid"/>
          </a:ln>
        </p:spPr>
        <p:txBody>
          <a:bodyPr/>
          <a:lstStyle/>
          <a:p>
            <a:endParaRPr lang="en-US"/>
          </a:p>
        </p:txBody>
      </p:sp>
      <p:pic>
        <p:nvPicPr>
          <p:cNvPr id="18"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17720" y="3310128"/>
            <a:ext cx="329184" cy="329184"/>
          </a:xfrm>
          <a:prstGeom prst="rect">
            <a:avLst/>
          </a:prstGeom>
        </p:spPr>
      </p:pic>
      <p:sp>
        <p:nvSpPr>
          <p:cNvPr id="19" name="Text 12"/>
          <p:cNvSpPr/>
          <p:nvPr/>
        </p:nvSpPr>
        <p:spPr>
          <a:xfrm>
            <a:off x="5129784" y="3328416"/>
            <a:ext cx="2286000" cy="310896"/>
          </a:xfrm>
          <a:prstGeom prst="rect">
            <a:avLst/>
          </a:prstGeom>
          <a:noFill/>
          <a:ln/>
        </p:spPr>
        <p:txBody>
          <a:bodyPr wrap="square" lIns="0" tIns="0" rIns="0" bIns="0" rtlCol="0" anchor="ctr">
            <a:normAutofit/>
          </a:bodyPr>
          <a:lstStyle/>
          <a:p>
            <a:pPr marL="0" indent="0">
              <a:buNone/>
            </a:pPr>
            <a:r>
              <a:rPr lang="en-US" sz="1450" b="1" dirty="0">
                <a:solidFill>
                  <a:srgbClr val="11243B"/>
                </a:solidFill>
              </a:rPr>
              <a:t>Oversimplify complex issues</a:t>
            </a:r>
            <a:endParaRPr lang="en-US" sz="1450" dirty="0"/>
          </a:p>
        </p:txBody>
      </p:sp>
      <p:sp>
        <p:nvSpPr>
          <p:cNvPr id="20" name="Text 13"/>
          <p:cNvSpPr/>
          <p:nvPr/>
        </p:nvSpPr>
        <p:spPr>
          <a:xfrm>
            <a:off x="731520" y="4553712"/>
            <a:ext cx="731520" cy="320040"/>
          </a:xfrm>
          <a:prstGeom prst="rect">
            <a:avLst/>
          </a:prstGeom>
          <a:noFill/>
          <a:ln/>
        </p:spPr>
        <p:txBody>
          <a:bodyPr wrap="square" lIns="0" tIns="0" rIns="0" bIns="0" rtlCol="0" anchor="ctr"/>
          <a:lstStyle/>
          <a:p>
            <a:pPr marL="0" indent="0">
              <a:buNone/>
            </a:pPr>
            <a:r>
              <a:rPr lang="en-US" sz="1700" b="1" dirty="0">
                <a:solidFill>
                  <a:srgbClr val="6E6A65"/>
                </a:solidFill>
              </a:rPr>
              <a:t>So…</a:t>
            </a:r>
            <a:endParaRPr lang="en-US" sz="1700" dirty="0"/>
          </a:p>
        </p:txBody>
      </p:sp>
      <p:sp>
        <p:nvSpPr>
          <p:cNvPr id="21" name="Shape 14"/>
          <p:cNvSpPr/>
          <p:nvPr/>
        </p:nvSpPr>
        <p:spPr>
          <a:xfrm>
            <a:off x="1463040" y="4480560"/>
            <a:ext cx="2240280" cy="384048"/>
          </a:xfrm>
          <a:prstGeom prst="roundRect">
            <a:avLst>
              <a:gd name="adj" fmla="val 19048"/>
            </a:avLst>
          </a:prstGeom>
          <a:solidFill>
            <a:srgbClr val="EAF4FA"/>
          </a:solidFill>
          <a:ln w="12700">
            <a:solidFill>
              <a:srgbClr val="EAF4FA"/>
            </a:solidFill>
            <a:prstDash val="solid"/>
          </a:ln>
        </p:spPr>
        <p:txBody>
          <a:bodyPr/>
          <a:lstStyle/>
          <a:p>
            <a:endParaRPr lang="en-US"/>
          </a:p>
        </p:txBody>
      </p:sp>
      <p:sp>
        <p:nvSpPr>
          <p:cNvPr id="22" name="Text 15"/>
          <p:cNvSpPr/>
          <p:nvPr/>
        </p:nvSpPr>
        <p:spPr>
          <a:xfrm>
            <a:off x="1554480" y="4567428"/>
            <a:ext cx="2057400" cy="182880"/>
          </a:xfrm>
          <a:prstGeom prst="rect">
            <a:avLst/>
          </a:prstGeom>
          <a:noFill/>
          <a:ln/>
        </p:spPr>
        <p:txBody>
          <a:bodyPr wrap="square" lIns="0" tIns="0" rIns="0" bIns="0" rtlCol="0" anchor="ctr"/>
          <a:lstStyle/>
          <a:p>
            <a:pPr marL="0" indent="0" algn="ctr">
              <a:buNone/>
            </a:pPr>
            <a:r>
              <a:rPr lang="en-US" sz="1050" b="1" dirty="0">
                <a:solidFill>
                  <a:srgbClr val="1E6BA8"/>
                </a:solidFill>
              </a:rPr>
              <a:t>Review it</a:t>
            </a:r>
            <a:endParaRPr lang="en-US" sz="1050" dirty="0"/>
          </a:p>
        </p:txBody>
      </p:sp>
      <p:sp>
        <p:nvSpPr>
          <p:cNvPr id="23" name="Shape 16"/>
          <p:cNvSpPr/>
          <p:nvPr/>
        </p:nvSpPr>
        <p:spPr>
          <a:xfrm>
            <a:off x="3977640" y="4480560"/>
            <a:ext cx="2240280" cy="384048"/>
          </a:xfrm>
          <a:prstGeom prst="roundRect">
            <a:avLst>
              <a:gd name="adj" fmla="val 19048"/>
            </a:avLst>
          </a:prstGeom>
          <a:solidFill>
            <a:srgbClr val="EAF4FA"/>
          </a:solidFill>
          <a:ln w="12700">
            <a:solidFill>
              <a:srgbClr val="EAF4FA"/>
            </a:solidFill>
            <a:prstDash val="solid"/>
          </a:ln>
        </p:spPr>
        <p:txBody>
          <a:bodyPr/>
          <a:lstStyle/>
          <a:p>
            <a:endParaRPr lang="en-US"/>
          </a:p>
        </p:txBody>
      </p:sp>
      <p:sp>
        <p:nvSpPr>
          <p:cNvPr id="24" name="Text 17"/>
          <p:cNvSpPr/>
          <p:nvPr/>
        </p:nvSpPr>
        <p:spPr>
          <a:xfrm>
            <a:off x="4069080" y="4567428"/>
            <a:ext cx="2057400" cy="182880"/>
          </a:xfrm>
          <a:prstGeom prst="rect">
            <a:avLst/>
          </a:prstGeom>
          <a:noFill/>
          <a:ln/>
        </p:spPr>
        <p:txBody>
          <a:bodyPr wrap="square" lIns="0" tIns="0" rIns="0" bIns="0" rtlCol="0" anchor="ctr"/>
          <a:lstStyle/>
          <a:p>
            <a:pPr marL="0" indent="0" algn="ctr">
              <a:buNone/>
            </a:pPr>
            <a:r>
              <a:rPr lang="en-US" sz="1050" b="1" dirty="0">
                <a:solidFill>
                  <a:srgbClr val="1E6BA8"/>
                </a:solidFill>
              </a:rPr>
              <a:t>Challenge it</a:t>
            </a:r>
            <a:endParaRPr lang="en-US" sz="1050" dirty="0"/>
          </a:p>
        </p:txBody>
      </p:sp>
      <p:sp>
        <p:nvSpPr>
          <p:cNvPr id="25" name="Shape 18"/>
          <p:cNvSpPr/>
          <p:nvPr/>
        </p:nvSpPr>
        <p:spPr>
          <a:xfrm>
            <a:off x="6492240" y="4480560"/>
            <a:ext cx="2240280" cy="384048"/>
          </a:xfrm>
          <a:prstGeom prst="roundRect">
            <a:avLst>
              <a:gd name="adj" fmla="val 19048"/>
            </a:avLst>
          </a:prstGeom>
          <a:solidFill>
            <a:srgbClr val="EAF4FA"/>
          </a:solidFill>
          <a:ln w="12700">
            <a:solidFill>
              <a:srgbClr val="EAF4FA"/>
            </a:solidFill>
            <a:prstDash val="solid"/>
          </a:ln>
        </p:spPr>
        <p:txBody>
          <a:bodyPr/>
          <a:lstStyle/>
          <a:p>
            <a:endParaRPr lang="en-US"/>
          </a:p>
        </p:txBody>
      </p:sp>
      <p:sp>
        <p:nvSpPr>
          <p:cNvPr id="26" name="Text 19"/>
          <p:cNvSpPr/>
          <p:nvPr/>
        </p:nvSpPr>
        <p:spPr>
          <a:xfrm>
            <a:off x="6583680" y="4567428"/>
            <a:ext cx="2057400" cy="182880"/>
          </a:xfrm>
          <a:prstGeom prst="rect">
            <a:avLst/>
          </a:prstGeom>
          <a:noFill/>
          <a:ln/>
        </p:spPr>
        <p:txBody>
          <a:bodyPr wrap="square" lIns="0" tIns="0" rIns="0" bIns="0" rtlCol="0" anchor="ctr"/>
          <a:lstStyle/>
          <a:p>
            <a:pPr marL="0" indent="0" algn="ctr">
              <a:buNone/>
            </a:pPr>
            <a:r>
              <a:rPr lang="en-US" sz="1050" b="1" dirty="0">
                <a:solidFill>
                  <a:srgbClr val="1E6BA8"/>
                </a:solidFill>
              </a:rPr>
              <a:t>Check important facts</a:t>
            </a:r>
            <a:endParaRPr lang="en-US" sz="1050" dirty="0"/>
          </a:p>
        </p:txBody>
      </p:sp>
      <p:sp>
        <p:nvSpPr>
          <p:cNvPr id="27" name="Shape 20"/>
          <p:cNvSpPr/>
          <p:nvPr/>
        </p:nvSpPr>
        <p:spPr>
          <a:xfrm>
            <a:off x="9006840" y="4480560"/>
            <a:ext cx="2240280" cy="384048"/>
          </a:xfrm>
          <a:prstGeom prst="roundRect">
            <a:avLst>
              <a:gd name="adj" fmla="val 19048"/>
            </a:avLst>
          </a:prstGeom>
          <a:solidFill>
            <a:srgbClr val="F8EDD7"/>
          </a:solidFill>
          <a:ln w="12700">
            <a:solidFill>
              <a:srgbClr val="F8EDD7"/>
            </a:solidFill>
            <a:prstDash val="solid"/>
          </a:ln>
        </p:spPr>
        <p:txBody>
          <a:bodyPr/>
          <a:lstStyle/>
          <a:p>
            <a:endParaRPr lang="en-US"/>
          </a:p>
        </p:txBody>
      </p:sp>
      <p:sp>
        <p:nvSpPr>
          <p:cNvPr id="28" name="Text 21"/>
          <p:cNvSpPr/>
          <p:nvPr/>
        </p:nvSpPr>
        <p:spPr>
          <a:xfrm>
            <a:off x="9098280" y="4567428"/>
            <a:ext cx="2057400" cy="182880"/>
          </a:xfrm>
          <a:prstGeom prst="rect">
            <a:avLst/>
          </a:prstGeom>
          <a:noFill/>
          <a:ln/>
        </p:spPr>
        <p:txBody>
          <a:bodyPr wrap="square" lIns="0" tIns="0" rIns="0" bIns="0" rtlCol="0" anchor="ctr"/>
          <a:lstStyle/>
          <a:p>
            <a:pPr marL="0" indent="0" algn="ctr">
              <a:buNone/>
            </a:pPr>
            <a:r>
              <a:rPr lang="en-US" sz="1050" b="1" dirty="0">
                <a:solidFill>
                  <a:srgbClr val="A8772B"/>
                </a:solidFill>
              </a:rPr>
              <a:t>Apply your professional judgement</a:t>
            </a:r>
            <a:endParaRPr lang="en-US" sz="1050" dirty="0"/>
          </a:p>
        </p:txBody>
      </p:sp>
      <p:sp>
        <p:nvSpPr>
          <p:cNvPr id="29" name="Text 22"/>
          <p:cNvSpPr/>
          <p:nvPr/>
        </p:nvSpPr>
        <p:spPr>
          <a:xfrm>
            <a:off x="914400" y="5504688"/>
            <a:ext cx="10287000" cy="475488"/>
          </a:xfrm>
          <a:prstGeom prst="rect">
            <a:avLst/>
          </a:prstGeom>
          <a:noFill/>
          <a:ln/>
        </p:spPr>
        <p:txBody>
          <a:bodyPr wrap="square" lIns="0" tIns="0" rIns="0" bIns="0" rtlCol="0" anchor="ctr">
            <a:normAutofit/>
          </a:bodyPr>
          <a:lstStyle/>
          <a:p>
            <a:pPr marL="0" indent="0" algn="ctr">
              <a:buNone/>
            </a:pPr>
            <a:r>
              <a:rPr lang="en-US" sz="1650" b="1" dirty="0">
                <a:solidFill>
                  <a:srgbClr val="11243B"/>
                </a:solidFill>
              </a:rPr>
              <a:t>If you would normally verify something before sending it to a Board, you still verify it because AI helped write it.</a:t>
            </a:r>
            <a:endParaRPr lang="en-US" sz="1650" dirty="0"/>
          </a:p>
        </p:txBody>
      </p:sp>
      <p:sp>
        <p:nvSpPr>
          <p:cNvPr id="30" name="Slide Number Placeholder 0"/>
          <p:cNvSpPr>
            <a:spLocks noGrp="1"/>
          </p:cNvSpPr>
          <p:nvPr>
            <p:ph type="sldNum" sz="quarter" idx="4294967295"/>
          </p:nvPr>
        </p:nvSpPr>
        <p:spPr>
          <a:xfrm>
            <a:off x="11539728" y="658368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18B83"/>
                </a:solidFill>
                <a:latin typeface="Aptos"/>
                <a:ea typeface="Aptos"/>
                <a:cs typeface="Aptos"/>
              </a:defRPr>
            </a:lvl1pPr>
          </a:lstStyle>
          <a:p>
            <a:pPr algn="l"/>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621792" y="411480"/>
            <a:ext cx="3108960" cy="256032"/>
          </a:xfrm>
          <a:prstGeom prst="rect">
            <a:avLst/>
          </a:prstGeom>
          <a:noFill/>
          <a:ln/>
        </p:spPr>
        <p:txBody>
          <a:bodyPr wrap="square" lIns="0" tIns="0" rIns="0" bIns="0" rtlCol="0" anchor="ctr"/>
          <a:lstStyle/>
          <a:p>
            <a:pPr marL="0" indent="0">
              <a:buNone/>
            </a:pPr>
            <a:r>
              <a:rPr lang="en-US" sz="950" b="1" kern="0" spc="140" dirty="0">
                <a:solidFill>
                  <a:srgbClr val="A8772B"/>
                </a:solidFill>
              </a:rPr>
              <a:t>TAKEAWAY</a:t>
            </a:r>
            <a:endParaRPr lang="en-US" sz="950" dirty="0"/>
          </a:p>
        </p:txBody>
      </p:sp>
      <p:sp>
        <p:nvSpPr>
          <p:cNvPr id="3" name="Text 1"/>
          <p:cNvSpPr/>
          <p:nvPr/>
        </p:nvSpPr>
        <p:spPr>
          <a:xfrm>
            <a:off x="621792" y="713232"/>
            <a:ext cx="10881360" cy="594360"/>
          </a:xfrm>
          <a:prstGeom prst="rect">
            <a:avLst/>
          </a:prstGeom>
          <a:noFill/>
          <a:ln/>
        </p:spPr>
        <p:txBody>
          <a:bodyPr wrap="square" lIns="0" tIns="0" rIns="0" bIns="0" rtlCol="0" anchor="ctr">
            <a:normAutofit/>
          </a:bodyPr>
          <a:lstStyle/>
          <a:p>
            <a:pPr marL="0" indent="0">
              <a:buNone/>
            </a:pPr>
            <a:r>
              <a:rPr lang="en-US" sz="2600" b="1" dirty="0">
                <a:solidFill>
                  <a:srgbClr val="11243B"/>
                </a:solidFill>
                <a:latin typeface="Aptos Display" pitchFamily="34" charset="0"/>
                <a:ea typeface="Aptos Display" pitchFamily="34" charset="-122"/>
                <a:cs typeface="Aptos Display" pitchFamily="34" charset="-120"/>
              </a:rPr>
              <a:t>Five prompts to steal today</a:t>
            </a:r>
            <a:endParaRPr lang="en-US" sz="2600" dirty="0"/>
          </a:p>
        </p:txBody>
      </p:sp>
      <p:sp>
        <p:nvSpPr>
          <p:cNvPr id="4" name="Shape 2"/>
          <p:cNvSpPr/>
          <p:nvPr/>
        </p:nvSpPr>
        <p:spPr>
          <a:xfrm>
            <a:off x="713232" y="1527048"/>
            <a:ext cx="502920" cy="502920"/>
          </a:xfrm>
          <a:prstGeom prst="ellipse">
            <a:avLst/>
          </a:prstGeom>
          <a:solidFill>
            <a:srgbClr val="1E6BA8"/>
          </a:solidFill>
          <a:ln w="12700">
            <a:solidFill>
              <a:srgbClr val="1E6BA8"/>
            </a:solidFill>
            <a:prstDash val="solid"/>
          </a:ln>
        </p:spPr>
        <p:txBody>
          <a:bodyPr/>
          <a:lstStyle/>
          <a:p>
            <a:endParaRPr lang="en-US"/>
          </a:p>
        </p:txBody>
      </p:sp>
      <p:sp>
        <p:nvSpPr>
          <p:cNvPr id="5" name="Text 3"/>
          <p:cNvSpPr/>
          <p:nvPr/>
        </p:nvSpPr>
        <p:spPr>
          <a:xfrm>
            <a:off x="713232" y="1632204"/>
            <a:ext cx="502920" cy="182880"/>
          </a:xfrm>
          <a:prstGeom prst="rect">
            <a:avLst/>
          </a:prstGeom>
          <a:noFill/>
          <a:ln/>
        </p:spPr>
        <p:txBody>
          <a:bodyPr wrap="square" lIns="0" tIns="0" rIns="0" bIns="0" rtlCol="0" anchor="ctr"/>
          <a:lstStyle/>
          <a:p>
            <a:pPr marL="0" indent="0" algn="ctr">
              <a:buNone/>
            </a:pPr>
            <a:r>
              <a:rPr lang="en-US" sz="1400" b="1" dirty="0">
                <a:solidFill>
                  <a:srgbClr val="FFFFFF"/>
                </a:solidFill>
              </a:rPr>
              <a:t>1</a:t>
            </a:r>
            <a:endParaRPr lang="en-US" sz="1400" dirty="0"/>
          </a:p>
        </p:txBody>
      </p:sp>
      <p:sp>
        <p:nvSpPr>
          <p:cNvPr id="6" name="Shape 4"/>
          <p:cNvSpPr/>
          <p:nvPr/>
        </p:nvSpPr>
        <p:spPr>
          <a:xfrm>
            <a:off x="1417320" y="1417320"/>
            <a:ext cx="9921240" cy="731520"/>
          </a:xfrm>
          <a:prstGeom prst="roundRect">
            <a:avLst>
              <a:gd name="adj" fmla="val 3750"/>
            </a:avLst>
          </a:prstGeom>
          <a:solidFill>
            <a:srgbClr val="FFFFFF"/>
          </a:solidFill>
          <a:ln w="12700">
            <a:solidFill>
              <a:srgbClr val="E1DDD5"/>
            </a:solidFill>
            <a:prstDash val="solid"/>
          </a:ln>
        </p:spPr>
        <p:txBody>
          <a:bodyPr/>
          <a:lstStyle/>
          <a:p>
            <a:endParaRPr lang="en-US"/>
          </a:p>
        </p:txBody>
      </p:sp>
      <p:sp>
        <p:nvSpPr>
          <p:cNvPr id="7" name="Text 5"/>
          <p:cNvSpPr/>
          <p:nvPr/>
        </p:nvSpPr>
        <p:spPr>
          <a:xfrm>
            <a:off x="1664208" y="1581912"/>
            <a:ext cx="9418320" cy="384048"/>
          </a:xfrm>
          <a:prstGeom prst="rect">
            <a:avLst/>
          </a:prstGeom>
          <a:noFill/>
          <a:ln/>
        </p:spPr>
        <p:txBody>
          <a:bodyPr wrap="square" lIns="0" tIns="0" rIns="0" bIns="0" rtlCol="0" anchor="ctr">
            <a:normAutofit/>
          </a:bodyPr>
          <a:lstStyle/>
          <a:p>
            <a:pPr marL="0" indent="0">
              <a:buNone/>
            </a:pPr>
            <a:r>
              <a:rPr lang="en-US" sz="1470" b="1" dirty="0">
                <a:solidFill>
                  <a:srgbClr val="11243B"/>
                </a:solidFill>
              </a:rPr>
              <a:t>Rewrite this in concise professional language while keeping the meaning the same.</a:t>
            </a:r>
            <a:endParaRPr lang="en-US" sz="1470" dirty="0"/>
          </a:p>
        </p:txBody>
      </p:sp>
      <p:sp>
        <p:nvSpPr>
          <p:cNvPr id="8" name="Shape 6"/>
          <p:cNvSpPr/>
          <p:nvPr/>
        </p:nvSpPr>
        <p:spPr>
          <a:xfrm>
            <a:off x="713232" y="2487168"/>
            <a:ext cx="502920" cy="502920"/>
          </a:xfrm>
          <a:prstGeom prst="ellipse">
            <a:avLst/>
          </a:prstGeom>
          <a:solidFill>
            <a:srgbClr val="1E6BA8"/>
          </a:solidFill>
          <a:ln w="12700">
            <a:solidFill>
              <a:srgbClr val="1E6BA8"/>
            </a:solidFill>
            <a:prstDash val="solid"/>
          </a:ln>
        </p:spPr>
        <p:txBody>
          <a:bodyPr/>
          <a:lstStyle/>
          <a:p>
            <a:endParaRPr lang="en-US"/>
          </a:p>
        </p:txBody>
      </p:sp>
      <p:sp>
        <p:nvSpPr>
          <p:cNvPr id="9" name="Text 7"/>
          <p:cNvSpPr/>
          <p:nvPr/>
        </p:nvSpPr>
        <p:spPr>
          <a:xfrm>
            <a:off x="713232" y="2592324"/>
            <a:ext cx="502920" cy="182880"/>
          </a:xfrm>
          <a:prstGeom prst="rect">
            <a:avLst/>
          </a:prstGeom>
          <a:noFill/>
          <a:ln/>
        </p:spPr>
        <p:txBody>
          <a:bodyPr wrap="square" lIns="0" tIns="0" rIns="0" bIns="0" rtlCol="0" anchor="ctr"/>
          <a:lstStyle/>
          <a:p>
            <a:pPr marL="0" indent="0" algn="ctr">
              <a:buNone/>
            </a:pPr>
            <a:r>
              <a:rPr lang="en-US" sz="1400" b="1" dirty="0">
                <a:solidFill>
                  <a:srgbClr val="FFFFFF"/>
                </a:solidFill>
              </a:rPr>
              <a:t>2</a:t>
            </a:r>
            <a:endParaRPr lang="en-US" sz="1400" dirty="0"/>
          </a:p>
        </p:txBody>
      </p:sp>
      <p:sp>
        <p:nvSpPr>
          <p:cNvPr id="10" name="Shape 8"/>
          <p:cNvSpPr/>
          <p:nvPr/>
        </p:nvSpPr>
        <p:spPr>
          <a:xfrm>
            <a:off x="1417320" y="2377440"/>
            <a:ext cx="9921240" cy="731520"/>
          </a:xfrm>
          <a:prstGeom prst="roundRect">
            <a:avLst>
              <a:gd name="adj" fmla="val 3750"/>
            </a:avLst>
          </a:prstGeom>
          <a:solidFill>
            <a:srgbClr val="EAF4FA"/>
          </a:solidFill>
          <a:ln w="12700">
            <a:solidFill>
              <a:srgbClr val="C5DDEB"/>
            </a:solidFill>
            <a:prstDash val="solid"/>
          </a:ln>
        </p:spPr>
        <p:txBody>
          <a:bodyPr/>
          <a:lstStyle/>
          <a:p>
            <a:endParaRPr lang="en-US"/>
          </a:p>
        </p:txBody>
      </p:sp>
      <p:sp>
        <p:nvSpPr>
          <p:cNvPr id="11" name="Text 9"/>
          <p:cNvSpPr/>
          <p:nvPr/>
        </p:nvSpPr>
        <p:spPr>
          <a:xfrm>
            <a:off x="1664208" y="2542032"/>
            <a:ext cx="9418320" cy="384048"/>
          </a:xfrm>
          <a:prstGeom prst="rect">
            <a:avLst/>
          </a:prstGeom>
          <a:noFill/>
          <a:ln/>
        </p:spPr>
        <p:txBody>
          <a:bodyPr wrap="square" lIns="0" tIns="0" rIns="0" bIns="0" rtlCol="0" anchor="ctr">
            <a:normAutofit/>
          </a:bodyPr>
          <a:lstStyle/>
          <a:p>
            <a:pPr marL="0" indent="0">
              <a:buNone/>
            </a:pPr>
            <a:r>
              <a:rPr lang="en-US" sz="1470" b="1" dirty="0">
                <a:solidFill>
                  <a:srgbClr val="11243B"/>
                </a:solidFill>
              </a:rPr>
              <a:t>Summarise this into key points, risks, actions and decisions required.</a:t>
            </a:r>
            <a:endParaRPr lang="en-US" sz="1470" dirty="0"/>
          </a:p>
        </p:txBody>
      </p:sp>
      <p:sp>
        <p:nvSpPr>
          <p:cNvPr id="12" name="Shape 10"/>
          <p:cNvSpPr/>
          <p:nvPr/>
        </p:nvSpPr>
        <p:spPr>
          <a:xfrm>
            <a:off x="713232" y="3447288"/>
            <a:ext cx="502920" cy="502920"/>
          </a:xfrm>
          <a:prstGeom prst="ellipse">
            <a:avLst/>
          </a:prstGeom>
          <a:solidFill>
            <a:srgbClr val="1E6BA8"/>
          </a:solidFill>
          <a:ln w="12700">
            <a:solidFill>
              <a:srgbClr val="1E6BA8"/>
            </a:solidFill>
            <a:prstDash val="solid"/>
          </a:ln>
        </p:spPr>
        <p:txBody>
          <a:bodyPr/>
          <a:lstStyle/>
          <a:p>
            <a:endParaRPr lang="en-US"/>
          </a:p>
        </p:txBody>
      </p:sp>
      <p:sp>
        <p:nvSpPr>
          <p:cNvPr id="13" name="Text 11"/>
          <p:cNvSpPr/>
          <p:nvPr/>
        </p:nvSpPr>
        <p:spPr>
          <a:xfrm>
            <a:off x="713232" y="3552444"/>
            <a:ext cx="502920" cy="182880"/>
          </a:xfrm>
          <a:prstGeom prst="rect">
            <a:avLst/>
          </a:prstGeom>
          <a:noFill/>
          <a:ln/>
        </p:spPr>
        <p:txBody>
          <a:bodyPr wrap="square" lIns="0" tIns="0" rIns="0" bIns="0" rtlCol="0" anchor="ctr"/>
          <a:lstStyle/>
          <a:p>
            <a:pPr marL="0" indent="0" algn="ctr">
              <a:buNone/>
            </a:pPr>
            <a:r>
              <a:rPr lang="en-US" sz="1400" b="1" dirty="0">
                <a:solidFill>
                  <a:srgbClr val="FFFFFF"/>
                </a:solidFill>
              </a:rPr>
              <a:t>3</a:t>
            </a:r>
            <a:endParaRPr lang="en-US" sz="1400" dirty="0"/>
          </a:p>
        </p:txBody>
      </p:sp>
      <p:sp>
        <p:nvSpPr>
          <p:cNvPr id="14" name="Shape 12"/>
          <p:cNvSpPr/>
          <p:nvPr/>
        </p:nvSpPr>
        <p:spPr>
          <a:xfrm>
            <a:off x="1417320" y="3337560"/>
            <a:ext cx="9921240" cy="731520"/>
          </a:xfrm>
          <a:prstGeom prst="roundRect">
            <a:avLst>
              <a:gd name="adj" fmla="val 3750"/>
            </a:avLst>
          </a:prstGeom>
          <a:solidFill>
            <a:srgbClr val="FFFFFF"/>
          </a:solidFill>
          <a:ln w="12700">
            <a:solidFill>
              <a:srgbClr val="E1DDD5"/>
            </a:solidFill>
            <a:prstDash val="solid"/>
          </a:ln>
        </p:spPr>
        <p:txBody>
          <a:bodyPr/>
          <a:lstStyle/>
          <a:p>
            <a:endParaRPr lang="en-US"/>
          </a:p>
        </p:txBody>
      </p:sp>
      <p:sp>
        <p:nvSpPr>
          <p:cNvPr id="15" name="Text 13"/>
          <p:cNvSpPr/>
          <p:nvPr/>
        </p:nvSpPr>
        <p:spPr>
          <a:xfrm>
            <a:off x="1664208" y="3502152"/>
            <a:ext cx="9418320" cy="384048"/>
          </a:xfrm>
          <a:prstGeom prst="rect">
            <a:avLst/>
          </a:prstGeom>
          <a:noFill/>
          <a:ln/>
        </p:spPr>
        <p:txBody>
          <a:bodyPr wrap="square" lIns="0" tIns="0" rIns="0" bIns="0" rtlCol="0" anchor="ctr">
            <a:normAutofit/>
          </a:bodyPr>
          <a:lstStyle/>
          <a:p>
            <a:pPr marL="0" indent="0">
              <a:buNone/>
            </a:pPr>
            <a:r>
              <a:rPr lang="en-US" sz="1470" b="1" dirty="0">
                <a:solidFill>
                  <a:srgbClr val="11243B"/>
                </a:solidFill>
              </a:rPr>
              <a:t>Turn these meeting notes into actions with owners and deadlines.</a:t>
            </a:r>
            <a:endParaRPr lang="en-US" sz="1470" dirty="0"/>
          </a:p>
        </p:txBody>
      </p:sp>
      <p:sp>
        <p:nvSpPr>
          <p:cNvPr id="16" name="Shape 14"/>
          <p:cNvSpPr/>
          <p:nvPr/>
        </p:nvSpPr>
        <p:spPr>
          <a:xfrm>
            <a:off x="713232" y="4407408"/>
            <a:ext cx="502920" cy="502920"/>
          </a:xfrm>
          <a:prstGeom prst="ellipse">
            <a:avLst/>
          </a:prstGeom>
          <a:solidFill>
            <a:srgbClr val="1E6BA8"/>
          </a:solidFill>
          <a:ln w="12700">
            <a:solidFill>
              <a:srgbClr val="1E6BA8"/>
            </a:solidFill>
            <a:prstDash val="solid"/>
          </a:ln>
        </p:spPr>
        <p:txBody>
          <a:bodyPr/>
          <a:lstStyle/>
          <a:p>
            <a:endParaRPr lang="en-US"/>
          </a:p>
        </p:txBody>
      </p:sp>
      <p:sp>
        <p:nvSpPr>
          <p:cNvPr id="17" name="Text 15"/>
          <p:cNvSpPr/>
          <p:nvPr/>
        </p:nvSpPr>
        <p:spPr>
          <a:xfrm>
            <a:off x="713232" y="4512564"/>
            <a:ext cx="502920" cy="182880"/>
          </a:xfrm>
          <a:prstGeom prst="rect">
            <a:avLst/>
          </a:prstGeom>
          <a:noFill/>
          <a:ln/>
        </p:spPr>
        <p:txBody>
          <a:bodyPr wrap="square" lIns="0" tIns="0" rIns="0" bIns="0" rtlCol="0" anchor="ctr"/>
          <a:lstStyle/>
          <a:p>
            <a:pPr marL="0" indent="0" algn="ctr">
              <a:buNone/>
            </a:pPr>
            <a:r>
              <a:rPr lang="en-US" sz="1400" b="1" dirty="0">
                <a:solidFill>
                  <a:srgbClr val="FFFFFF"/>
                </a:solidFill>
              </a:rPr>
              <a:t>4</a:t>
            </a:r>
            <a:endParaRPr lang="en-US" sz="1400" dirty="0"/>
          </a:p>
        </p:txBody>
      </p:sp>
      <p:sp>
        <p:nvSpPr>
          <p:cNvPr id="18" name="Shape 16"/>
          <p:cNvSpPr/>
          <p:nvPr/>
        </p:nvSpPr>
        <p:spPr>
          <a:xfrm>
            <a:off x="1417320" y="4297680"/>
            <a:ext cx="9921240" cy="731520"/>
          </a:xfrm>
          <a:prstGeom prst="roundRect">
            <a:avLst>
              <a:gd name="adj" fmla="val 3750"/>
            </a:avLst>
          </a:prstGeom>
          <a:solidFill>
            <a:srgbClr val="EAF4FA"/>
          </a:solidFill>
          <a:ln w="12700">
            <a:solidFill>
              <a:srgbClr val="C5DDEB"/>
            </a:solidFill>
            <a:prstDash val="solid"/>
          </a:ln>
        </p:spPr>
        <p:txBody>
          <a:bodyPr/>
          <a:lstStyle/>
          <a:p>
            <a:endParaRPr lang="en-US"/>
          </a:p>
        </p:txBody>
      </p:sp>
      <p:sp>
        <p:nvSpPr>
          <p:cNvPr id="19" name="Text 17"/>
          <p:cNvSpPr/>
          <p:nvPr/>
        </p:nvSpPr>
        <p:spPr>
          <a:xfrm>
            <a:off x="1664208" y="4462272"/>
            <a:ext cx="9418320" cy="384048"/>
          </a:xfrm>
          <a:prstGeom prst="rect">
            <a:avLst/>
          </a:prstGeom>
          <a:noFill/>
          <a:ln/>
        </p:spPr>
        <p:txBody>
          <a:bodyPr wrap="square" lIns="0" tIns="0" rIns="0" bIns="0" rtlCol="0" anchor="ctr">
            <a:normAutofit/>
          </a:bodyPr>
          <a:lstStyle/>
          <a:p>
            <a:pPr marL="0" indent="0">
              <a:buNone/>
            </a:pPr>
            <a:r>
              <a:rPr lang="en-US" sz="1470" b="1" dirty="0">
                <a:solidFill>
                  <a:srgbClr val="11243B"/>
                </a:solidFill>
              </a:rPr>
              <a:t>Explain this in plain English for someone who is unfamiliar with the subject.</a:t>
            </a:r>
            <a:endParaRPr lang="en-US" sz="1470" dirty="0"/>
          </a:p>
        </p:txBody>
      </p:sp>
      <p:sp>
        <p:nvSpPr>
          <p:cNvPr id="20" name="Shape 18"/>
          <p:cNvSpPr/>
          <p:nvPr/>
        </p:nvSpPr>
        <p:spPr>
          <a:xfrm>
            <a:off x="713232" y="5367528"/>
            <a:ext cx="502920" cy="502920"/>
          </a:xfrm>
          <a:prstGeom prst="ellipse">
            <a:avLst/>
          </a:prstGeom>
          <a:solidFill>
            <a:srgbClr val="D8AA5A"/>
          </a:solidFill>
          <a:ln w="12700">
            <a:solidFill>
              <a:srgbClr val="D8AA5A"/>
            </a:solidFill>
            <a:prstDash val="solid"/>
          </a:ln>
        </p:spPr>
        <p:txBody>
          <a:bodyPr/>
          <a:lstStyle/>
          <a:p>
            <a:endParaRPr lang="en-US"/>
          </a:p>
        </p:txBody>
      </p:sp>
      <p:sp>
        <p:nvSpPr>
          <p:cNvPr id="21" name="Text 19"/>
          <p:cNvSpPr/>
          <p:nvPr/>
        </p:nvSpPr>
        <p:spPr>
          <a:xfrm>
            <a:off x="713232" y="5472684"/>
            <a:ext cx="502920" cy="182880"/>
          </a:xfrm>
          <a:prstGeom prst="rect">
            <a:avLst/>
          </a:prstGeom>
          <a:noFill/>
          <a:ln/>
        </p:spPr>
        <p:txBody>
          <a:bodyPr wrap="square" lIns="0" tIns="0" rIns="0" bIns="0" rtlCol="0" anchor="ctr"/>
          <a:lstStyle/>
          <a:p>
            <a:pPr marL="0" indent="0" algn="ctr">
              <a:buNone/>
            </a:pPr>
            <a:r>
              <a:rPr lang="en-US" sz="1400" b="1" dirty="0">
                <a:solidFill>
                  <a:srgbClr val="FFFFFF"/>
                </a:solidFill>
              </a:rPr>
              <a:t>5</a:t>
            </a:r>
            <a:endParaRPr lang="en-US" sz="1400" dirty="0"/>
          </a:p>
        </p:txBody>
      </p:sp>
      <p:sp>
        <p:nvSpPr>
          <p:cNvPr id="22" name="Shape 20"/>
          <p:cNvSpPr/>
          <p:nvPr/>
        </p:nvSpPr>
        <p:spPr>
          <a:xfrm>
            <a:off x="1417320" y="5257800"/>
            <a:ext cx="9921240" cy="731520"/>
          </a:xfrm>
          <a:prstGeom prst="roundRect">
            <a:avLst>
              <a:gd name="adj" fmla="val 3750"/>
            </a:avLst>
          </a:prstGeom>
          <a:solidFill>
            <a:srgbClr val="FFFFFF"/>
          </a:solidFill>
          <a:ln w="12700">
            <a:solidFill>
              <a:srgbClr val="E1DDD5"/>
            </a:solidFill>
            <a:prstDash val="solid"/>
          </a:ln>
        </p:spPr>
        <p:txBody>
          <a:bodyPr/>
          <a:lstStyle/>
          <a:p>
            <a:endParaRPr lang="en-US"/>
          </a:p>
        </p:txBody>
      </p:sp>
      <p:sp>
        <p:nvSpPr>
          <p:cNvPr id="23" name="Text 21"/>
          <p:cNvSpPr/>
          <p:nvPr/>
        </p:nvSpPr>
        <p:spPr>
          <a:xfrm>
            <a:off x="1664208" y="5422392"/>
            <a:ext cx="9418320" cy="384048"/>
          </a:xfrm>
          <a:prstGeom prst="rect">
            <a:avLst/>
          </a:prstGeom>
          <a:noFill/>
          <a:ln/>
        </p:spPr>
        <p:txBody>
          <a:bodyPr wrap="square" lIns="0" tIns="0" rIns="0" bIns="0" rtlCol="0" anchor="ctr">
            <a:normAutofit/>
          </a:bodyPr>
          <a:lstStyle/>
          <a:p>
            <a:pPr marL="0" indent="0">
              <a:buNone/>
            </a:pPr>
            <a:r>
              <a:rPr lang="en-US" sz="1470" b="1" dirty="0">
                <a:solidFill>
                  <a:srgbClr val="11243B"/>
                </a:solidFill>
              </a:rPr>
              <a:t>Review this draft and tell me what is unclear, missing or likely to raise questions from a senior stakeholder.</a:t>
            </a:r>
            <a:endParaRPr lang="en-US" sz="1470" dirty="0"/>
          </a:p>
        </p:txBody>
      </p:sp>
      <p:sp>
        <p:nvSpPr>
          <p:cNvPr id="25" name="Slide Number Placeholder 0"/>
          <p:cNvSpPr>
            <a:spLocks noGrp="1"/>
          </p:cNvSpPr>
          <p:nvPr>
            <p:ph type="sldNum" sz="quarter" idx="4294967295"/>
          </p:nvPr>
        </p:nvSpPr>
        <p:spPr>
          <a:xfrm>
            <a:off x="11539728" y="658368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18B83"/>
                </a:solidFill>
                <a:latin typeface="Aptos"/>
                <a:ea typeface="Aptos"/>
                <a:cs typeface="Aptos"/>
              </a:defRPr>
            </a:lvl1pPr>
          </a:lstStyle>
          <a:p>
            <a:pPr algn="l"/>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621792" y="411480"/>
            <a:ext cx="3108960" cy="256032"/>
          </a:xfrm>
          <a:prstGeom prst="rect">
            <a:avLst/>
          </a:prstGeom>
          <a:noFill/>
          <a:ln/>
        </p:spPr>
        <p:txBody>
          <a:bodyPr wrap="square" lIns="0" tIns="0" rIns="0" bIns="0" rtlCol="0" anchor="ctr"/>
          <a:lstStyle/>
          <a:p>
            <a:pPr marL="0" indent="0">
              <a:buNone/>
            </a:pPr>
            <a:r>
              <a:rPr lang="en-US" sz="950" b="1" kern="0" spc="140" dirty="0">
                <a:solidFill>
                  <a:srgbClr val="A8772B"/>
                </a:solidFill>
              </a:rPr>
              <a:t>ADOPTION</a:t>
            </a:r>
            <a:endParaRPr lang="en-US" sz="950" dirty="0"/>
          </a:p>
        </p:txBody>
      </p:sp>
      <p:sp>
        <p:nvSpPr>
          <p:cNvPr id="3" name="Text 1"/>
          <p:cNvSpPr/>
          <p:nvPr/>
        </p:nvSpPr>
        <p:spPr>
          <a:xfrm>
            <a:off x="621792" y="713232"/>
            <a:ext cx="10881360" cy="594360"/>
          </a:xfrm>
          <a:prstGeom prst="rect">
            <a:avLst/>
          </a:prstGeom>
          <a:noFill/>
          <a:ln/>
        </p:spPr>
        <p:txBody>
          <a:bodyPr wrap="square" lIns="0" tIns="0" rIns="0" bIns="0" rtlCol="0" anchor="ctr">
            <a:normAutofit/>
          </a:bodyPr>
          <a:lstStyle/>
          <a:p>
            <a:pPr marL="0" indent="0">
              <a:buNone/>
            </a:pPr>
            <a:r>
              <a:rPr lang="en-US" sz="2600" b="1" dirty="0">
                <a:solidFill>
                  <a:srgbClr val="11243B"/>
                </a:solidFill>
                <a:latin typeface="Aptos Display" pitchFamily="34" charset="0"/>
                <a:ea typeface="Aptos Display" pitchFamily="34" charset="-122"/>
                <a:cs typeface="Aptos Display" pitchFamily="34" charset="-120"/>
              </a:rPr>
              <a:t>Do not automate your whole job tomorrow</a:t>
            </a:r>
            <a:endParaRPr lang="en-US" sz="2600" dirty="0"/>
          </a:p>
        </p:txBody>
      </p:sp>
      <p:sp>
        <p:nvSpPr>
          <p:cNvPr id="4" name="Text 2"/>
          <p:cNvSpPr/>
          <p:nvPr/>
        </p:nvSpPr>
        <p:spPr>
          <a:xfrm>
            <a:off x="640080" y="1371600"/>
            <a:ext cx="10698480" cy="502920"/>
          </a:xfrm>
          <a:prstGeom prst="rect">
            <a:avLst/>
          </a:prstGeom>
          <a:noFill/>
          <a:ln/>
        </p:spPr>
        <p:txBody>
          <a:bodyPr wrap="square" lIns="127" tIns="127" rIns="127" bIns="127" rtlCol="0" anchor="ctr">
            <a:normAutofit/>
          </a:bodyPr>
          <a:lstStyle/>
          <a:p>
            <a:pPr marL="0" indent="0">
              <a:buNone/>
            </a:pPr>
            <a:r>
              <a:rPr lang="en-US" sz="1550" dirty="0">
                <a:solidFill>
                  <a:srgbClr val="6E6A65"/>
                </a:solidFill>
              </a:rPr>
              <a:t>Start with one repetitive task you already understand.</a:t>
            </a:r>
            <a:endParaRPr lang="en-US" sz="1550" dirty="0"/>
          </a:p>
        </p:txBody>
      </p:sp>
      <p:sp>
        <p:nvSpPr>
          <p:cNvPr id="5" name="Shape 3"/>
          <p:cNvSpPr/>
          <p:nvPr/>
        </p:nvSpPr>
        <p:spPr>
          <a:xfrm>
            <a:off x="1298448" y="1965960"/>
            <a:ext cx="685800" cy="685800"/>
          </a:xfrm>
          <a:prstGeom prst="ellipse">
            <a:avLst/>
          </a:prstGeom>
          <a:solidFill>
            <a:srgbClr val="1E6BA8"/>
          </a:solidFill>
          <a:ln w="12700">
            <a:solidFill>
              <a:srgbClr val="1E6BA8"/>
            </a:solidFill>
            <a:prstDash val="solid"/>
          </a:ln>
        </p:spPr>
        <p:txBody>
          <a:bodyPr/>
          <a:lstStyle/>
          <a:p>
            <a:endParaRPr lang="en-US"/>
          </a:p>
        </p:txBody>
      </p:sp>
      <p:sp>
        <p:nvSpPr>
          <p:cNvPr id="6" name="Text 4"/>
          <p:cNvSpPr/>
          <p:nvPr/>
        </p:nvSpPr>
        <p:spPr>
          <a:xfrm>
            <a:off x="1298448" y="2112264"/>
            <a:ext cx="685800" cy="274320"/>
          </a:xfrm>
          <a:prstGeom prst="rect">
            <a:avLst/>
          </a:prstGeom>
          <a:noFill/>
          <a:ln/>
        </p:spPr>
        <p:txBody>
          <a:bodyPr wrap="square" lIns="0" tIns="0" rIns="0" bIns="0" rtlCol="0" anchor="ctr"/>
          <a:lstStyle/>
          <a:p>
            <a:pPr marL="0" indent="0" algn="ctr">
              <a:buNone/>
            </a:pPr>
            <a:r>
              <a:rPr lang="en-US" sz="1800" b="1" dirty="0">
                <a:solidFill>
                  <a:srgbClr val="FFFFFF"/>
                </a:solidFill>
              </a:rPr>
              <a:t>1</a:t>
            </a:r>
            <a:endParaRPr lang="en-US" sz="1800" dirty="0"/>
          </a:p>
        </p:txBody>
      </p:sp>
      <p:pic>
        <p:nvPicPr>
          <p:cNvPr id="7"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496312" y="2121408"/>
            <a:ext cx="329184" cy="329184"/>
          </a:xfrm>
          <a:prstGeom prst="rect">
            <a:avLst/>
          </a:prstGeom>
        </p:spPr>
      </p:pic>
      <p:sp>
        <p:nvSpPr>
          <p:cNvPr id="8" name="Text 5"/>
          <p:cNvSpPr/>
          <p:nvPr/>
        </p:nvSpPr>
        <p:spPr>
          <a:xfrm>
            <a:off x="722376" y="2926080"/>
            <a:ext cx="1828800" cy="822960"/>
          </a:xfrm>
          <a:prstGeom prst="rect">
            <a:avLst/>
          </a:prstGeom>
          <a:noFill/>
          <a:ln/>
        </p:spPr>
        <p:txBody>
          <a:bodyPr wrap="square" lIns="0" tIns="0" rIns="0" bIns="0" rtlCol="0" anchor="ctr">
            <a:normAutofit/>
          </a:bodyPr>
          <a:lstStyle/>
          <a:p>
            <a:pPr marL="0" indent="0" algn="ctr">
              <a:buNone/>
            </a:pPr>
            <a:r>
              <a:rPr lang="en-US" sz="1550" b="1" dirty="0">
                <a:solidFill>
                  <a:srgbClr val="11243B"/>
                </a:solidFill>
              </a:rPr>
              <a:t>Pick one repetitive task</a:t>
            </a:r>
            <a:endParaRPr lang="en-US" sz="1550" dirty="0"/>
          </a:p>
        </p:txBody>
      </p:sp>
      <p:sp>
        <p:nvSpPr>
          <p:cNvPr id="9" name="Shape 6"/>
          <p:cNvSpPr/>
          <p:nvPr/>
        </p:nvSpPr>
        <p:spPr>
          <a:xfrm>
            <a:off x="3602736" y="1965960"/>
            <a:ext cx="685800" cy="685800"/>
          </a:xfrm>
          <a:prstGeom prst="ellipse">
            <a:avLst/>
          </a:prstGeom>
          <a:solidFill>
            <a:srgbClr val="1E6BA8"/>
          </a:solidFill>
          <a:ln w="12700">
            <a:solidFill>
              <a:srgbClr val="1E6BA8"/>
            </a:solidFill>
            <a:prstDash val="solid"/>
          </a:ln>
        </p:spPr>
        <p:txBody>
          <a:bodyPr/>
          <a:lstStyle/>
          <a:p>
            <a:endParaRPr lang="en-US"/>
          </a:p>
        </p:txBody>
      </p:sp>
      <p:sp>
        <p:nvSpPr>
          <p:cNvPr id="10" name="Text 7"/>
          <p:cNvSpPr/>
          <p:nvPr/>
        </p:nvSpPr>
        <p:spPr>
          <a:xfrm>
            <a:off x="3602736" y="2112264"/>
            <a:ext cx="685800" cy="274320"/>
          </a:xfrm>
          <a:prstGeom prst="rect">
            <a:avLst/>
          </a:prstGeom>
          <a:noFill/>
          <a:ln/>
        </p:spPr>
        <p:txBody>
          <a:bodyPr wrap="square" lIns="0" tIns="0" rIns="0" bIns="0" rtlCol="0" anchor="ctr"/>
          <a:lstStyle/>
          <a:p>
            <a:pPr marL="0" indent="0" algn="ctr">
              <a:buNone/>
            </a:pPr>
            <a:r>
              <a:rPr lang="en-US" sz="1800" b="1" dirty="0">
                <a:solidFill>
                  <a:srgbClr val="FFFFFF"/>
                </a:solidFill>
              </a:rPr>
              <a:t>2</a:t>
            </a:r>
            <a:endParaRPr lang="en-US" sz="1800" dirty="0"/>
          </a:p>
        </p:txBody>
      </p:sp>
      <p:pic>
        <p:nvPicPr>
          <p:cNvPr id="11"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800600" y="2121408"/>
            <a:ext cx="329184" cy="329184"/>
          </a:xfrm>
          <a:prstGeom prst="rect">
            <a:avLst/>
          </a:prstGeom>
        </p:spPr>
      </p:pic>
      <p:sp>
        <p:nvSpPr>
          <p:cNvPr id="12" name="Text 8"/>
          <p:cNvSpPr/>
          <p:nvPr/>
        </p:nvSpPr>
        <p:spPr>
          <a:xfrm>
            <a:off x="3026664" y="2926080"/>
            <a:ext cx="1828800" cy="822960"/>
          </a:xfrm>
          <a:prstGeom prst="rect">
            <a:avLst/>
          </a:prstGeom>
          <a:noFill/>
          <a:ln/>
        </p:spPr>
        <p:txBody>
          <a:bodyPr wrap="square" lIns="0" tIns="0" rIns="0" bIns="0" rtlCol="0" anchor="ctr">
            <a:normAutofit/>
          </a:bodyPr>
          <a:lstStyle/>
          <a:p>
            <a:pPr marL="0" indent="0" algn="ctr">
              <a:buNone/>
            </a:pPr>
            <a:r>
              <a:rPr lang="en-US" sz="1550" b="1" dirty="0">
                <a:solidFill>
                  <a:srgbClr val="11243B"/>
                </a:solidFill>
              </a:rPr>
              <a:t>Use AI</a:t>
            </a:r>
            <a:endParaRPr lang="en-US" sz="1550" dirty="0"/>
          </a:p>
        </p:txBody>
      </p:sp>
      <p:sp>
        <p:nvSpPr>
          <p:cNvPr id="13" name="Shape 9"/>
          <p:cNvSpPr/>
          <p:nvPr/>
        </p:nvSpPr>
        <p:spPr>
          <a:xfrm>
            <a:off x="5907024" y="1965960"/>
            <a:ext cx="685800" cy="685800"/>
          </a:xfrm>
          <a:prstGeom prst="ellipse">
            <a:avLst/>
          </a:prstGeom>
          <a:solidFill>
            <a:srgbClr val="1E6BA8"/>
          </a:solidFill>
          <a:ln w="12700">
            <a:solidFill>
              <a:srgbClr val="1E6BA8"/>
            </a:solidFill>
            <a:prstDash val="solid"/>
          </a:ln>
        </p:spPr>
        <p:txBody>
          <a:bodyPr/>
          <a:lstStyle/>
          <a:p>
            <a:endParaRPr lang="en-US"/>
          </a:p>
        </p:txBody>
      </p:sp>
      <p:sp>
        <p:nvSpPr>
          <p:cNvPr id="14" name="Text 10"/>
          <p:cNvSpPr/>
          <p:nvPr/>
        </p:nvSpPr>
        <p:spPr>
          <a:xfrm>
            <a:off x="5907024" y="2112264"/>
            <a:ext cx="685800" cy="274320"/>
          </a:xfrm>
          <a:prstGeom prst="rect">
            <a:avLst/>
          </a:prstGeom>
          <a:noFill/>
          <a:ln/>
        </p:spPr>
        <p:txBody>
          <a:bodyPr wrap="square" lIns="0" tIns="0" rIns="0" bIns="0" rtlCol="0" anchor="ctr"/>
          <a:lstStyle/>
          <a:p>
            <a:pPr marL="0" indent="0" algn="ctr">
              <a:buNone/>
            </a:pPr>
            <a:r>
              <a:rPr lang="en-US" sz="1800" b="1" dirty="0">
                <a:solidFill>
                  <a:srgbClr val="FFFFFF"/>
                </a:solidFill>
              </a:rPr>
              <a:t>3</a:t>
            </a:r>
            <a:endParaRPr lang="en-US" sz="1800" dirty="0"/>
          </a:p>
        </p:txBody>
      </p:sp>
      <p:pic>
        <p:nvPicPr>
          <p:cNvPr id="15"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04888" y="2121408"/>
            <a:ext cx="329184" cy="329184"/>
          </a:xfrm>
          <a:prstGeom prst="rect">
            <a:avLst/>
          </a:prstGeom>
        </p:spPr>
      </p:pic>
      <p:sp>
        <p:nvSpPr>
          <p:cNvPr id="16" name="Text 11"/>
          <p:cNvSpPr/>
          <p:nvPr/>
        </p:nvSpPr>
        <p:spPr>
          <a:xfrm>
            <a:off x="5330952" y="2926080"/>
            <a:ext cx="1828800" cy="822960"/>
          </a:xfrm>
          <a:prstGeom prst="rect">
            <a:avLst/>
          </a:prstGeom>
          <a:noFill/>
          <a:ln/>
        </p:spPr>
        <p:txBody>
          <a:bodyPr wrap="square" lIns="0" tIns="0" rIns="0" bIns="0" rtlCol="0" anchor="ctr">
            <a:normAutofit/>
          </a:bodyPr>
          <a:lstStyle/>
          <a:p>
            <a:pPr marL="0" indent="0" algn="ctr">
              <a:buNone/>
            </a:pPr>
            <a:r>
              <a:rPr lang="en-US" sz="1550" b="1" dirty="0">
                <a:solidFill>
                  <a:srgbClr val="11243B"/>
                </a:solidFill>
              </a:rPr>
              <a:t>Check whether it saves time</a:t>
            </a:r>
            <a:endParaRPr lang="en-US" sz="1550" dirty="0"/>
          </a:p>
        </p:txBody>
      </p:sp>
      <p:sp>
        <p:nvSpPr>
          <p:cNvPr id="17" name="Shape 12"/>
          <p:cNvSpPr/>
          <p:nvPr/>
        </p:nvSpPr>
        <p:spPr>
          <a:xfrm>
            <a:off x="8211312" y="1965960"/>
            <a:ext cx="685800" cy="685800"/>
          </a:xfrm>
          <a:prstGeom prst="ellipse">
            <a:avLst/>
          </a:prstGeom>
          <a:solidFill>
            <a:srgbClr val="1E6BA8"/>
          </a:solidFill>
          <a:ln w="12700">
            <a:solidFill>
              <a:srgbClr val="1E6BA8"/>
            </a:solidFill>
            <a:prstDash val="solid"/>
          </a:ln>
        </p:spPr>
        <p:txBody>
          <a:bodyPr/>
          <a:lstStyle/>
          <a:p>
            <a:endParaRPr lang="en-US"/>
          </a:p>
        </p:txBody>
      </p:sp>
      <p:sp>
        <p:nvSpPr>
          <p:cNvPr id="18" name="Text 13"/>
          <p:cNvSpPr/>
          <p:nvPr/>
        </p:nvSpPr>
        <p:spPr>
          <a:xfrm>
            <a:off x="8211312" y="2112264"/>
            <a:ext cx="685800" cy="274320"/>
          </a:xfrm>
          <a:prstGeom prst="rect">
            <a:avLst/>
          </a:prstGeom>
          <a:noFill/>
          <a:ln/>
        </p:spPr>
        <p:txBody>
          <a:bodyPr wrap="square" lIns="0" tIns="0" rIns="0" bIns="0" rtlCol="0" anchor="ctr"/>
          <a:lstStyle/>
          <a:p>
            <a:pPr marL="0" indent="0" algn="ctr">
              <a:buNone/>
            </a:pPr>
            <a:r>
              <a:rPr lang="en-US" sz="1800" b="1" dirty="0">
                <a:solidFill>
                  <a:srgbClr val="FFFFFF"/>
                </a:solidFill>
              </a:rPr>
              <a:t>4</a:t>
            </a:r>
            <a:endParaRPr lang="en-US" sz="1800" dirty="0"/>
          </a:p>
        </p:txBody>
      </p:sp>
      <p:pic>
        <p:nvPicPr>
          <p:cNvPr id="19"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409176" y="2121408"/>
            <a:ext cx="329184" cy="329184"/>
          </a:xfrm>
          <a:prstGeom prst="rect">
            <a:avLst/>
          </a:prstGeom>
        </p:spPr>
      </p:pic>
      <p:sp>
        <p:nvSpPr>
          <p:cNvPr id="20" name="Text 14"/>
          <p:cNvSpPr/>
          <p:nvPr/>
        </p:nvSpPr>
        <p:spPr>
          <a:xfrm>
            <a:off x="7635240" y="2926080"/>
            <a:ext cx="1828800" cy="822960"/>
          </a:xfrm>
          <a:prstGeom prst="rect">
            <a:avLst/>
          </a:prstGeom>
          <a:noFill/>
          <a:ln/>
        </p:spPr>
        <p:txBody>
          <a:bodyPr wrap="square" lIns="0" tIns="0" rIns="0" bIns="0" rtlCol="0" anchor="ctr">
            <a:normAutofit/>
          </a:bodyPr>
          <a:lstStyle/>
          <a:p>
            <a:pPr marL="0" indent="0" algn="ctr">
              <a:buNone/>
            </a:pPr>
            <a:r>
              <a:rPr lang="en-US" sz="1550" b="1" dirty="0">
                <a:solidFill>
                  <a:srgbClr val="11243B"/>
                </a:solidFill>
              </a:rPr>
              <a:t>Improve the prompt</a:t>
            </a:r>
            <a:endParaRPr lang="en-US" sz="1550" dirty="0"/>
          </a:p>
        </p:txBody>
      </p:sp>
      <p:sp>
        <p:nvSpPr>
          <p:cNvPr id="21" name="Shape 15"/>
          <p:cNvSpPr/>
          <p:nvPr/>
        </p:nvSpPr>
        <p:spPr>
          <a:xfrm>
            <a:off x="10515600" y="1965960"/>
            <a:ext cx="685800" cy="685800"/>
          </a:xfrm>
          <a:prstGeom prst="ellipse">
            <a:avLst/>
          </a:prstGeom>
          <a:solidFill>
            <a:srgbClr val="D8AA5A"/>
          </a:solidFill>
          <a:ln w="12700">
            <a:solidFill>
              <a:srgbClr val="D8AA5A"/>
            </a:solidFill>
            <a:prstDash val="solid"/>
          </a:ln>
        </p:spPr>
        <p:txBody>
          <a:bodyPr/>
          <a:lstStyle/>
          <a:p>
            <a:endParaRPr lang="en-US"/>
          </a:p>
        </p:txBody>
      </p:sp>
      <p:sp>
        <p:nvSpPr>
          <p:cNvPr id="22" name="Text 16"/>
          <p:cNvSpPr/>
          <p:nvPr/>
        </p:nvSpPr>
        <p:spPr>
          <a:xfrm>
            <a:off x="10515600" y="2112264"/>
            <a:ext cx="685800" cy="274320"/>
          </a:xfrm>
          <a:prstGeom prst="rect">
            <a:avLst/>
          </a:prstGeom>
          <a:noFill/>
          <a:ln/>
        </p:spPr>
        <p:txBody>
          <a:bodyPr wrap="square" lIns="0" tIns="0" rIns="0" bIns="0" rtlCol="0" anchor="ctr"/>
          <a:lstStyle/>
          <a:p>
            <a:pPr marL="0" indent="0" algn="ctr">
              <a:buNone/>
            </a:pPr>
            <a:r>
              <a:rPr lang="en-US" sz="1800" b="1" dirty="0">
                <a:solidFill>
                  <a:srgbClr val="FFFFFF"/>
                </a:solidFill>
              </a:rPr>
              <a:t>5</a:t>
            </a:r>
            <a:endParaRPr lang="en-US" sz="1800" dirty="0"/>
          </a:p>
        </p:txBody>
      </p:sp>
      <p:sp>
        <p:nvSpPr>
          <p:cNvPr id="23" name="Text 17"/>
          <p:cNvSpPr/>
          <p:nvPr/>
        </p:nvSpPr>
        <p:spPr>
          <a:xfrm>
            <a:off x="9939528" y="2926080"/>
            <a:ext cx="1828800" cy="822960"/>
          </a:xfrm>
          <a:prstGeom prst="rect">
            <a:avLst/>
          </a:prstGeom>
          <a:noFill/>
          <a:ln/>
        </p:spPr>
        <p:txBody>
          <a:bodyPr wrap="square" lIns="0" tIns="0" rIns="0" bIns="0" rtlCol="0" anchor="ctr">
            <a:normAutofit/>
          </a:bodyPr>
          <a:lstStyle/>
          <a:p>
            <a:pPr marL="0" indent="0" algn="ctr">
              <a:buNone/>
            </a:pPr>
            <a:r>
              <a:rPr lang="en-US" sz="1550" b="1" dirty="0">
                <a:solidFill>
                  <a:srgbClr val="11243B"/>
                </a:solidFill>
              </a:rPr>
              <a:t>Repeat only if it helps</a:t>
            </a:r>
            <a:endParaRPr lang="en-US" sz="1550" dirty="0"/>
          </a:p>
        </p:txBody>
      </p:sp>
      <p:sp>
        <p:nvSpPr>
          <p:cNvPr id="24" name="Shape 18"/>
          <p:cNvSpPr/>
          <p:nvPr/>
        </p:nvSpPr>
        <p:spPr>
          <a:xfrm>
            <a:off x="914400" y="4709160"/>
            <a:ext cx="10332720" cy="868680"/>
          </a:xfrm>
          <a:prstGeom prst="roundRect">
            <a:avLst>
              <a:gd name="adj" fmla="val 5263"/>
            </a:avLst>
          </a:prstGeom>
          <a:solidFill>
            <a:srgbClr val="EAF4FA"/>
          </a:solidFill>
          <a:ln w="12700">
            <a:solidFill>
              <a:srgbClr val="BDD9E8"/>
            </a:solidFill>
            <a:prstDash val="solid"/>
          </a:ln>
        </p:spPr>
        <p:txBody>
          <a:bodyPr/>
          <a:lstStyle/>
          <a:p>
            <a:endParaRPr lang="en-US"/>
          </a:p>
        </p:txBody>
      </p:sp>
      <p:sp>
        <p:nvSpPr>
          <p:cNvPr id="25" name="Text 19"/>
          <p:cNvSpPr/>
          <p:nvPr/>
        </p:nvSpPr>
        <p:spPr>
          <a:xfrm>
            <a:off x="1188720" y="4965192"/>
            <a:ext cx="9784080" cy="384048"/>
          </a:xfrm>
          <a:prstGeom prst="rect">
            <a:avLst/>
          </a:prstGeom>
          <a:noFill/>
          <a:ln/>
        </p:spPr>
        <p:txBody>
          <a:bodyPr wrap="square" lIns="0" tIns="0" rIns="0" bIns="0" rtlCol="0" anchor="ctr">
            <a:normAutofit/>
          </a:bodyPr>
          <a:lstStyle/>
          <a:p>
            <a:pPr marL="0" indent="0" algn="ctr">
              <a:buNone/>
            </a:pPr>
            <a:r>
              <a:rPr lang="en-US" sz="1800" b="1" dirty="0">
                <a:solidFill>
                  <a:srgbClr val="11243B"/>
                </a:solidFill>
              </a:rPr>
              <a:t>The goal is not “use AI everywhere”. The goal is “make one piece of work genuinely easier”.</a:t>
            </a:r>
            <a:endParaRPr lang="en-US" sz="1800" dirty="0"/>
          </a:p>
        </p:txBody>
      </p:sp>
      <p:sp>
        <p:nvSpPr>
          <p:cNvPr id="26" name="Slide Number Placeholder 0"/>
          <p:cNvSpPr>
            <a:spLocks noGrp="1"/>
          </p:cNvSpPr>
          <p:nvPr>
            <p:ph type="sldNum" sz="quarter" idx="4294967295"/>
          </p:nvPr>
        </p:nvSpPr>
        <p:spPr>
          <a:xfrm>
            <a:off x="11539728" y="658368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18B83"/>
                </a:solidFill>
                <a:latin typeface="Aptos"/>
                <a:ea typeface="Aptos"/>
                <a:cs typeface="Aptos"/>
              </a:defRPr>
            </a:lvl1pPr>
          </a:lstStyle>
          <a:p>
            <a:pPr algn="l"/>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621792" y="411480"/>
            <a:ext cx="3108960" cy="256032"/>
          </a:xfrm>
          <a:prstGeom prst="rect">
            <a:avLst/>
          </a:prstGeom>
          <a:noFill/>
          <a:ln/>
        </p:spPr>
        <p:txBody>
          <a:bodyPr wrap="square" lIns="0" tIns="0" rIns="0" bIns="0" rtlCol="0" anchor="ctr"/>
          <a:lstStyle/>
          <a:p>
            <a:pPr marL="0" indent="0">
              <a:buNone/>
            </a:pPr>
            <a:r>
              <a:rPr lang="en-US" sz="950" b="1" kern="0" spc="140" dirty="0">
                <a:solidFill>
                  <a:srgbClr val="A8772B"/>
                </a:solidFill>
              </a:rPr>
              <a:t>THIS WEEK</a:t>
            </a:r>
            <a:endParaRPr lang="en-US" sz="950" dirty="0"/>
          </a:p>
        </p:txBody>
      </p:sp>
      <p:sp>
        <p:nvSpPr>
          <p:cNvPr id="3" name="Text 1"/>
          <p:cNvSpPr/>
          <p:nvPr/>
        </p:nvSpPr>
        <p:spPr>
          <a:xfrm>
            <a:off x="621792" y="713232"/>
            <a:ext cx="10881360" cy="594360"/>
          </a:xfrm>
          <a:prstGeom prst="rect">
            <a:avLst/>
          </a:prstGeom>
          <a:noFill/>
          <a:ln/>
        </p:spPr>
        <p:txBody>
          <a:bodyPr wrap="square" lIns="0" tIns="0" rIns="0" bIns="0" rtlCol="0" anchor="ctr">
            <a:normAutofit/>
          </a:bodyPr>
          <a:lstStyle/>
          <a:p>
            <a:pPr marL="0" indent="0">
              <a:buNone/>
            </a:pPr>
            <a:r>
              <a:rPr lang="en-US" sz="2600" b="1" dirty="0">
                <a:solidFill>
                  <a:srgbClr val="11243B"/>
                </a:solidFill>
                <a:latin typeface="Aptos Display" pitchFamily="34" charset="0"/>
                <a:ea typeface="Aptos Display" pitchFamily="34" charset="-122"/>
                <a:cs typeface="Aptos Display" pitchFamily="34" charset="-120"/>
              </a:rPr>
              <a:t>Your challenge</a:t>
            </a:r>
            <a:endParaRPr lang="en-US" sz="2600" dirty="0"/>
          </a:p>
        </p:txBody>
      </p:sp>
      <p:sp>
        <p:nvSpPr>
          <p:cNvPr id="4" name="Text 2"/>
          <p:cNvSpPr/>
          <p:nvPr/>
        </p:nvSpPr>
        <p:spPr>
          <a:xfrm>
            <a:off x="640080" y="1371600"/>
            <a:ext cx="10698480" cy="502920"/>
          </a:xfrm>
          <a:prstGeom prst="rect">
            <a:avLst/>
          </a:prstGeom>
          <a:noFill/>
          <a:ln/>
        </p:spPr>
        <p:txBody>
          <a:bodyPr wrap="square" lIns="127" tIns="127" rIns="127" bIns="127" rtlCol="0" anchor="ctr">
            <a:normAutofit/>
          </a:bodyPr>
          <a:lstStyle/>
          <a:p>
            <a:pPr marL="0" indent="0">
              <a:buNone/>
            </a:pPr>
            <a:r>
              <a:rPr lang="en-US" sz="1550" dirty="0">
                <a:solidFill>
                  <a:srgbClr val="6E6A65"/>
                </a:solidFill>
              </a:rPr>
              <a:t>Use AI for one real task before the end of the week.</a:t>
            </a:r>
            <a:endParaRPr lang="en-US" sz="1550" dirty="0"/>
          </a:p>
        </p:txBody>
      </p:sp>
      <p:sp>
        <p:nvSpPr>
          <p:cNvPr id="5" name="Shape 3"/>
          <p:cNvSpPr/>
          <p:nvPr/>
        </p:nvSpPr>
        <p:spPr>
          <a:xfrm>
            <a:off x="777240" y="1828800"/>
            <a:ext cx="3657600" cy="3566160"/>
          </a:xfrm>
          <a:prstGeom prst="roundRect">
            <a:avLst>
              <a:gd name="adj" fmla="val 1282"/>
            </a:avLst>
          </a:prstGeom>
          <a:solidFill>
            <a:srgbClr val="11243B"/>
          </a:solidFill>
          <a:ln w="12700">
            <a:solidFill>
              <a:srgbClr val="11243B"/>
            </a:solidFill>
            <a:prstDash val="solid"/>
          </a:ln>
        </p:spPr>
        <p:txBody>
          <a:bodyPr/>
          <a:lstStyle/>
          <a:p>
            <a:endParaRPr lang="en-US"/>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48840" y="2331720"/>
            <a:ext cx="822960" cy="822960"/>
          </a:xfrm>
          <a:prstGeom prst="rect">
            <a:avLst/>
          </a:prstGeom>
        </p:spPr>
      </p:pic>
      <p:sp>
        <p:nvSpPr>
          <p:cNvPr id="7" name="Text 4"/>
          <p:cNvSpPr/>
          <p:nvPr/>
        </p:nvSpPr>
        <p:spPr>
          <a:xfrm>
            <a:off x="1097280" y="3337560"/>
            <a:ext cx="3017520" cy="457200"/>
          </a:xfrm>
          <a:prstGeom prst="rect">
            <a:avLst/>
          </a:prstGeom>
          <a:noFill/>
          <a:ln/>
        </p:spPr>
        <p:txBody>
          <a:bodyPr wrap="square" lIns="0" tIns="0" rIns="0" bIns="0" rtlCol="0" anchor="ctr"/>
          <a:lstStyle/>
          <a:p>
            <a:pPr marL="0" indent="0" algn="ctr">
              <a:buNone/>
            </a:pPr>
            <a:r>
              <a:rPr lang="en-US" sz="3000" b="1" dirty="0">
                <a:solidFill>
                  <a:srgbClr val="FFFFFF"/>
                </a:solidFill>
              </a:rPr>
              <a:t>ONE</a:t>
            </a:r>
            <a:endParaRPr lang="en-US" sz="3000" dirty="0"/>
          </a:p>
        </p:txBody>
      </p:sp>
      <p:sp>
        <p:nvSpPr>
          <p:cNvPr id="8" name="Text 5"/>
          <p:cNvSpPr/>
          <p:nvPr/>
        </p:nvSpPr>
        <p:spPr>
          <a:xfrm>
            <a:off x="1097280" y="3858768"/>
            <a:ext cx="3017520" cy="384048"/>
          </a:xfrm>
          <a:prstGeom prst="rect">
            <a:avLst/>
          </a:prstGeom>
          <a:noFill/>
          <a:ln/>
        </p:spPr>
        <p:txBody>
          <a:bodyPr wrap="square" lIns="0" tIns="0" rIns="0" bIns="0" rtlCol="0" anchor="ctr"/>
          <a:lstStyle/>
          <a:p>
            <a:pPr marL="0" indent="0" algn="ctr">
              <a:buNone/>
            </a:pPr>
            <a:r>
              <a:rPr lang="en-US" sz="2000" b="1" dirty="0">
                <a:solidFill>
                  <a:srgbClr val="D8AA5A"/>
                </a:solidFill>
              </a:rPr>
              <a:t>real task</a:t>
            </a:r>
            <a:endParaRPr lang="en-US" sz="2000" dirty="0"/>
          </a:p>
        </p:txBody>
      </p:sp>
      <p:sp>
        <p:nvSpPr>
          <p:cNvPr id="9" name="Text 6"/>
          <p:cNvSpPr/>
          <p:nvPr/>
        </p:nvSpPr>
        <p:spPr>
          <a:xfrm>
            <a:off x="1097280" y="4443984"/>
            <a:ext cx="3017520" cy="502920"/>
          </a:xfrm>
          <a:prstGeom prst="rect">
            <a:avLst/>
          </a:prstGeom>
          <a:noFill/>
          <a:ln/>
        </p:spPr>
        <p:txBody>
          <a:bodyPr wrap="square" lIns="0" tIns="0" rIns="0" bIns="0" rtlCol="0" anchor="ctr"/>
          <a:lstStyle/>
          <a:p>
            <a:pPr marL="0" indent="0" algn="ctr">
              <a:buNone/>
            </a:pPr>
            <a:r>
              <a:rPr lang="en-US" sz="1400" dirty="0">
                <a:solidFill>
                  <a:srgbClr val="EAE6DE"/>
                </a:solidFill>
              </a:rPr>
              <a:t>before the end of this week</a:t>
            </a:r>
            <a:endParaRPr lang="en-US" sz="1400" dirty="0"/>
          </a:p>
        </p:txBody>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20640" y="1920240"/>
            <a:ext cx="384048" cy="384048"/>
          </a:xfrm>
          <a:prstGeom prst="rect">
            <a:avLst/>
          </a:prstGeom>
        </p:spPr>
      </p:pic>
      <p:sp>
        <p:nvSpPr>
          <p:cNvPr id="11" name="Text 7"/>
          <p:cNvSpPr/>
          <p:nvPr/>
        </p:nvSpPr>
        <p:spPr>
          <a:xfrm>
            <a:off x="5715000" y="1901952"/>
            <a:ext cx="4846320" cy="411480"/>
          </a:xfrm>
          <a:prstGeom prst="rect">
            <a:avLst/>
          </a:prstGeom>
          <a:noFill/>
          <a:ln/>
        </p:spPr>
        <p:txBody>
          <a:bodyPr wrap="square" lIns="0" tIns="0" rIns="0" bIns="0" rtlCol="0" anchor="ctr"/>
          <a:lstStyle/>
          <a:p>
            <a:pPr marL="0" indent="0">
              <a:buNone/>
            </a:pPr>
            <a:r>
              <a:rPr lang="en-US" sz="1900" b="1" dirty="0">
                <a:solidFill>
                  <a:srgbClr val="11243B"/>
                </a:solidFill>
              </a:rPr>
              <a:t>Did it save me time?</a:t>
            </a:r>
            <a:endParaRPr lang="en-US" sz="1900" dirty="0"/>
          </a:p>
        </p:txBody>
      </p:sp>
      <p:pic>
        <p:nvPicPr>
          <p:cNvPr id="12"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20640" y="2788920"/>
            <a:ext cx="384048" cy="384048"/>
          </a:xfrm>
          <a:prstGeom prst="rect">
            <a:avLst/>
          </a:prstGeom>
        </p:spPr>
      </p:pic>
      <p:sp>
        <p:nvSpPr>
          <p:cNvPr id="13" name="Text 8"/>
          <p:cNvSpPr/>
          <p:nvPr/>
        </p:nvSpPr>
        <p:spPr>
          <a:xfrm>
            <a:off x="5715000" y="2770632"/>
            <a:ext cx="4846320" cy="411480"/>
          </a:xfrm>
          <a:prstGeom prst="rect">
            <a:avLst/>
          </a:prstGeom>
          <a:noFill/>
          <a:ln/>
        </p:spPr>
        <p:txBody>
          <a:bodyPr wrap="square" lIns="0" tIns="0" rIns="0" bIns="0" rtlCol="0" anchor="ctr"/>
          <a:lstStyle/>
          <a:p>
            <a:pPr marL="0" indent="0">
              <a:buNone/>
            </a:pPr>
            <a:r>
              <a:rPr lang="en-US" sz="1900" b="1" dirty="0">
                <a:solidFill>
                  <a:srgbClr val="11243B"/>
                </a:solidFill>
              </a:rPr>
              <a:t>Was the output good enough?</a:t>
            </a:r>
            <a:endParaRPr lang="en-US" sz="1900" dirty="0"/>
          </a:p>
        </p:txBody>
      </p:sp>
      <p:pic>
        <p:nvPicPr>
          <p:cNvPr id="14"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20640" y="3657600"/>
            <a:ext cx="384048" cy="384048"/>
          </a:xfrm>
          <a:prstGeom prst="rect">
            <a:avLst/>
          </a:prstGeom>
        </p:spPr>
      </p:pic>
      <p:sp>
        <p:nvSpPr>
          <p:cNvPr id="15" name="Text 9"/>
          <p:cNvSpPr/>
          <p:nvPr/>
        </p:nvSpPr>
        <p:spPr>
          <a:xfrm>
            <a:off x="5715000" y="3639312"/>
            <a:ext cx="4846320" cy="411480"/>
          </a:xfrm>
          <a:prstGeom prst="rect">
            <a:avLst/>
          </a:prstGeom>
          <a:noFill/>
          <a:ln/>
        </p:spPr>
        <p:txBody>
          <a:bodyPr wrap="square" lIns="0" tIns="0" rIns="0" bIns="0" rtlCol="0" anchor="ctr"/>
          <a:lstStyle/>
          <a:p>
            <a:pPr marL="0" indent="0">
              <a:buNone/>
            </a:pPr>
            <a:r>
              <a:rPr lang="en-US" sz="1900" b="1" dirty="0">
                <a:solidFill>
                  <a:srgbClr val="11243B"/>
                </a:solidFill>
              </a:rPr>
              <a:t>What instruction improved it?</a:t>
            </a:r>
            <a:endParaRPr lang="en-US" sz="190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20640" y="4526280"/>
            <a:ext cx="384048" cy="384048"/>
          </a:xfrm>
          <a:prstGeom prst="rect">
            <a:avLst/>
          </a:prstGeom>
        </p:spPr>
      </p:pic>
      <p:sp>
        <p:nvSpPr>
          <p:cNvPr id="17" name="Text 10"/>
          <p:cNvSpPr/>
          <p:nvPr/>
        </p:nvSpPr>
        <p:spPr>
          <a:xfrm>
            <a:off x="5715000" y="4507992"/>
            <a:ext cx="4846320" cy="411480"/>
          </a:xfrm>
          <a:prstGeom prst="rect">
            <a:avLst/>
          </a:prstGeom>
          <a:noFill/>
          <a:ln/>
        </p:spPr>
        <p:txBody>
          <a:bodyPr wrap="square" lIns="0" tIns="0" rIns="0" bIns="0" rtlCol="0" anchor="ctr"/>
          <a:lstStyle/>
          <a:p>
            <a:pPr marL="0" indent="0">
              <a:buNone/>
            </a:pPr>
            <a:r>
              <a:rPr lang="en-US" sz="1900" b="1" dirty="0">
                <a:solidFill>
                  <a:srgbClr val="11243B"/>
                </a:solidFill>
              </a:rPr>
              <a:t>Would I use it again?</a:t>
            </a:r>
            <a:endParaRPr lang="en-US" sz="1900" dirty="0"/>
          </a:p>
        </p:txBody>
      </p:sp>
      <p:sp>
        <p:nvSpPr>
          <p:cNvPr id="25" name="Slide Number Placeholder 0"/>
          <p:cNvSpPr>
            <a:spLocks noGrp="1"/>
          </p:cNvSpPr>
          <p:nvPr>
            <p:ph type="sldNum" sz="quarter" idx="4294967295"/>
          </p:nvPr>
        </p:nvSpPr>
        <p:spPr>
          <a:xfrm>
            <a:off x="11539728" y="658368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18B83"/>
                </a:solidFill>
                <a:latin typeface="Aptos"/>
                <a:ea typeface="Aptos"/>
                <a:cs typeface="Aptos"/>
              </a:defRPr>
            </a:lvl1pPr>
          </a:lstStyle>
          <a:p>
            <a:pPr algn="l"/>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621792" y="411480"/>
            <a:ext cx="3108960" cy="256032"/>
          </a:xfrm>
          <a:prstGeom prst="rect">
            <a:avLst/>
          </a:prstGeom>
          <a:noFill/>
          <a:ln/>
        </p:spPr>
        <p:txBody>
          <a:bodyPr wrap="square" lIns="0" tIns="0" rIns="0" bIns="0" rtlCol="0" anchor="ctr"/>
          <a:lstStyle/>
          <a:p>
            <a:pPr marL="0" indent="0">
              <a:buNone/>
            </a:pPr>
            <a:r>
              <a:rPr lang="en-US" sz="950" b="1" kern="0" spc="140" dirty="0">
                <a:solidFill>
                  <a:srgbClr val="A8772B"/>
                </a:solidFill>
              </a:rPr>
              <a:t>SHAPE THE NEXT SESSION</a:t>
            </a:r>
            <a:endParaRPr lang="en-US" sz="950" dirty="0"/>
          </a:p>
        </p:txBody>
      </p:sp>
      <p:sp>
        <p:nvSpPr>
          <p:cNvPr id="3" name="Text 1"/>
          <p:cNvSpPr/>
          <p:nvPr/>
        </p:nvSpPr>
        <p:spPr>
          <a:xfrm>
            <a:off x="621792" y="713232"/>
            <a:ext cx="10881360" cy="594360"/>
          </a:xfrm>
          <a:prstGeom prst="rect">
            <a:avLst/>
          </a:prstGeom>
          <a:noFill/>
          <a:ln/>
        </p:spPr>
        <p:txBody>
          <a:bodyPr wrap="square" lIns="0" tIns="0" rIns="0" bIns="0" rtlCol="0" anchor="ctr">
            <a:normAutofit/>
          </a:bodyPr>
          <a:lstStyle/>
          <a:p>
            <a:pPr marL="0" indent="0">
              <a:buNone/>
            </a:pPr>
            <a:r>
              <a:rPr lang="en-US" sz="2600" b="1" dirty="0">
                <a:solidFill>
                  <a:srgbClr val="11243B"/>
                </a:solidFill>
                <a:latin typeface="Aptos Display" pitchFamily="34" charset="0"/>
                <a:ea typeface="Aptos Display" pitchFamily="34" charset="-122"/>
                <a:cs typeface="Aptos Display" pitchFamily="34" charset="-120"/>
              </a:rPr>
              <a:t>One final question</a:t>
            </a:r>
            <a:endParaRPr lang="en-US" sz="2600" dirty="0"/>
          </a:p>
        </p:txBody>
      </p:sp>
      <p:sp>
        <p:nvSpPr>
          <p:cNvPr id="4" name="Text 2"/>
          <p:cNvSpPr/>
          <p:nvPr/>
        </p:nvSpPr>
        <p:spPr>
          <a:xfrm>
            <a:off x="640080" y="1371600"/>
            <a:ext cx="10698480" cy="502920"/>
          </a:xfrm>
          <a:prstGeom prst="rect">
            <a:avLst/>
          </a:prstGeom>
          <a:noFill/>
          <a:ln/>
        </p:spPr>
        <p:txBody>
          <a:bodyPr wrap="square" lIns="127" tIns="127" rIns="127" bIns="127" rtlCol="0" anchor="ctr">
            <a:normAutofit/>
          </a:bodyPr>
          <a:lstStyle/>
          <a:p>
            <a:pPr marL="0" indent="0">
              <a:buNone/>
            </a:pPr>
            <a:r>
              <a:rPr lang="en-US" sz="1550" dirty="0">
                <a:solidFill>
                  <a:srgbClr val="6E6A65"/>
                </a:solidFill>
              </a:rPr>
              <a:t>If we ran another session, what would you want us to go deeper into?</a:t>
            </a:r>
            <a:endParaRPr lang="en-US" sz="1550" dirty="0"/>
          </a:p>
        </p:txBody>
      </p:sp>
      <p:sp>
        <p:nvSpPr>
          <p:cNvPr id="5" name="Shape 3"/>
          <p:cNvSpPr/>
          <p:nvPr/>
        </p:nvSpPr>
        <p:spPr>
          <a:xfrm>
            <a:off x="777240" y="1874520"/>
            <a:ext cx="3246120" cy="384048"/>
          </a:xfrm>
          <a:prstGeom prst="roundRect">
            <a:avLst>
              <a:gd name="adj" fmla="val 19048"/>
            </a:avLst>
          </a:prstGeom>
          <a:solidFill>
            <a:srgbClr val="FFFFFF"/>
          </a:solidFill>
          <a:ln w="12700">
            <a:solidFill>
              <a:srgbClr val="FFFFFF"/>
            </a:solidFill>
            <a:prstDash val="solid"/>
          </a:ln>
        </p:spPr>
        <p:txBody>
          <a:bodyPr/>
          <a:lstStyle/>
          <a:p>
            <a:endParaRPr lang="en-US"/>
          </a:p>
        </p:txBody>
      </p:sp>
      <p:sp>
        <p:nvSpPr>
          <p:cNvPr id="6" name="Text 4"/>
          <p:cNvSpPr/>
          <p:nvPr/>
        </p:nvSpPr>
        <p:spPr>
          <a:xfrm>
            <a:off x="868680" y="1961388"/>
            <a:ext cx="3063240" cy="182880"/>
          </a:xfrm>
          <a:prstGeom prst="rect">
            <a:avLst/>
          </a:prstGeom>
          <a:noFill/>
          <a:ln/>
        </p:spPr>
        <p:txBody>
          <a:bodyPr wrap="square" lIns="0" tIns="0" rIns="0" bIns="0" rtlCol="0" anchor="ctr"/>
          <a:lstStyle/>
          <a:p>
            <a:pPr marL="0" indent="0" algn="ctr">
              <a:buNone/>
            </a:pPr>
            <a:r>
              <a:rPr lang="en-US" sz="1050" b="1" dirty="0">
                <a:solidFill>
                  <a:srgbClr val="11243B"/>
                </a:solidFill>
              </a:rPr>
              <a:t>Better prompting</a:t>
            </a:r>
            <a:endParaRPr lang="en-US" sz="1050" dirty="0"/>
          </a:p>
        </p:txBody>
      </p:sp>
      <p:sp>
        <p:nvSpPr>
          <p:cNvPr id="7" name="Shape 5"/>
          <p:cNvSpPr/>
          <p:nvPr/>
        </p:nvSpPr>
        <p:spPr>
          <a:xfrm>
            <a:off x="4526280" y="1874520"/>
            <a:ext cx="3246120" cy="384048"/>
          </a:xfrm>
          <a:prstGeom prst="roundRect">
            <a:avLst>
              <a:gd name="adj" fmla="val 19048"/>
            </a:avLst>
          </a:prstGeom>
          <a:solidFill>
            <a:srgbClr val="FFFFFF"/>
          </a:solidFill>
          <a:ln w="12700">
            <a:solidFill>
              <a:srgbClr val="FFFFFF"/>
            </a:solidFill>
            <a:prstDash val="solid"/>
          </a:ln>
        </p:spPr>
        <p:txBody>
          <a:bodyPr/>
          <a:lstStyle/>
          <a:p>
            <a:endParaRPr lang="en-US"/>
          </a:p>
        </p:txBody>
      </p:sp>
      <p:sp>
        <p:nvSpPr>
          <p:cNvPr id="8" name="Text 6"/>
          <p:cNvSpPr/>
          <p:nvPr/>
        </p:nvSpPr>
        <p:spPr>
          <a:xfrm>
            <a:off x="4617720" y="1961388"/>
            <a:ext cx="3063240" cy="182880"/>
          </a:xfrm>
          <a:prstGeom prst="rect">
            <a:avLst/>
          </a:prstGeom>
          <a:noFill/>
          <a:ln/>
        </p:spPr>
        <p:txBody>
          <a:bodyPr wrap="square" lIns="0" tIns="0" rIns="0" bIns="0" rtlCol="0" anchor="ctr"/>
          <a:lstStyle/>
          <a:p>
            <a:pPr marL="0" indent="0" algn="ctr">
              <a:buNone/>
            </a:pPr>
            <a:r>
              <a:rPr lang="en-US" sz="1050" b="1" dirty="0">
                <a:solidFill>
                  <a:srgbClr val="11243B"/>
                </a:solidFill>
              </a:rPr>
              <a:t>The AI tools already available where you work</a:t>
            </a:r>
            <a:endParaRPr lang="en-US" sz="1050" dirty="0"/>
          </a:p>
        </p:txBody>
      </p:sp>
      <p:sp>
        <p:nvSpPr>
          <p:cNvPr id="9" name="Shape 7"/>
          <p:cNvSpPr/>
          <p:nvPr/>
        </p:nvSpPr>
        <p:spPr>
          <a:xfrm>
            <a:off x="8275320" y="1874520"/>
            <a:ext cx="3246120" cy="384048"/>
          </a:xfrm>
          <a:prstGeom prst="roundRect">
            <a:avLst>
              <a:gd name="adj" fmla="val 19048"/>
            </a:avLst>
          </a:prstGeom>
          <a:solidFill>
            <a:srgbClr val="FFFFFF"/>
          </a:solidFill>
          <a:ln w="12700">
            <a:solidFill>
              <a:srgbClr val="FFFFFF"/>
            </a:solidFill>
            <a:prstDash val="solid"/>
          </a:ln>
        </p:spPr>
        <p:txBody>
          <a:bodyPr/>
          <a:lstStyle/>
          <a:p>
            <a:endParaRPr lang="en-US"/>
          </a:p>
        </p:txBody>
      </p:sp>
      <p:sp>
        <p:nvSpPr>
          <p:cNvPr id="10" name="Text 8"/>
          <p:cNvSpPr/>
          <p:nvPr/>
        </p:nvSpPr>
        <p:spPr>
          <a:xfrm>
            <a:off x="8366760" y="1961388"/>
            <a:ext cx="3063240" cy="182880"/>
          </a:xfrm>
          <a:prstGeom prst="rect">
            <a:avLst/>
          </a:prstGeom>
          <a:noFill/>
          <a:ln/>
        </p:spPr>
        <p:txBody>
          <a:bodyPr wrap="square" lIns="0" tIns="0" rIns="0" bIns="0" rtlCol="0" anchor="ctr"/>
          <a:lstStyle/>
          <a:p>
            <a:pPr marL="0" indent="0" algn="ctr">
              <a:buNone/>
            </a:pPr>
            <a:r>
              <a:rPr lang="en-US" sz="1050" b="1" dirty="0">
                <a:solidFill>
                  <a:srgbClr val="11243B"/>
                </a:solidFill>
              </a:rPr>
              <a:t>Project management</a:t>
            </a:r>
            <a:endParaRPr lang="en-US" sz="1050" dirty="0"/>
          </a:p>
        </p:txBody>
      </p:sp>
      <p:sp>
        <p:nvSpPr>
          <p:cNvPr id="11" name="Shape 9"/>
          <p:cNvSpPr/>
          <p:nvPr/>
        </p:nvSpPr>
        <p:spPr>
          <a:xfrm>
            <a:off x="777240" y="2926080"/>
            <a:ext cx="3246120" cy="384048"/>
          </a:xfrm>
          <a:prstGeom prst="roundRect">
            <a:avLst>
              <a:gd name="adj" fmla="val 19048"/>
            </a:avLst>
          </a:prstGeom>
          <a:solidFill>
            <a:srgbClr val="FFFFFF"/>
          </a:solidFill>
          <a:ln w="12700">
            <a:solidFill>
              <a:srgbClr val="FFFFFF"/>
            </a:solidFill>
            <a:prstDash val="solid"/>
          </a:ln>
        </p:spPr>
        <p:txBody>
          <a:bodyPr/>
          <a:lstStyle/>
          <a:p>
            <a:endParaRPr lang="en-US"/>
          </a:p>
        </p:txBody>
      </p:sp>
      <p:sp>
        <p:nvSpPr>
          <p:cNvPr id="12" name="Text 10"/>
          <p:cNvSpPr/>
          <p:nvPr/>
        </p:nvSpPr>
        <p:spPr>
          <a:xfrm>
            <a:off x="868680" y="3012948"/>
            <a:ext cx="3063240" cy="182880"/>
          </a:xfrm>
          <a:prstGeom prst="rect">
            <a:avLst/>
          </a:prstGeom>
          <a:noFill/>
          <a:ln/>
        </p:spPr>
        <p:txBody>
          <a:bodyPr wrap="square" lIns="0" tIns="0" rIns="0" bIns="0" rtlCol="0" anchor="ctr"/>
          <a:lstStyle/>
          <a:p>
            <a:pPr marL="0" indent="0" algn="ctr">
              <a:buNone/>
            </a:pPr>
            <a:r>
              <a:rPr lang="en-US" sz="1050" b="1" dirty="0">
                <a:solidFill>
                  <a:srgbClr val="11243B"/>
                </a:solidFill>
              </a:rPr>
              <a:t>Reporting</a:t>
            </a:r>
            <a:endParaRPr lang="en-US" sz="1050" dirty="0"/>
          </a:p>
        </p:txBody>
      </p:sp>
      <p:sp>
        <p:nvSpPr>
          <p:cNvPr id="13" name="Shape 11"/>
          <p:cNvSpPr/>
          <p:nvPr/>
        </p:nvSpPr>
        <p:spPr>
          <a:xfrm>
            <a:off x="4526280" y="2926080"/>
            <a:ext cx="3246120" cy="384048"/>
          </a:xfrm>
          <a:prstGeom prst="roundRect">
            <a:avLst>
              <a:gd name="adj" fmla="val 19048"/>
            </a:avLst>
          </a:prstGeom>
          <a:solidFill>
            <a:srgbClr val="FFFFFF"/>
          </a:solidFill>
          <a:ln w="12700">
            <a:solidFill>
              <a:srgbClr val="FFFFFF"/>
            </a:solidFill>
            <a:prstDash val="solid"/>
          </a:ln>
        </p:spPr>
        <p:txBody>
          <a:bodyPr/>
          <a:lstStyle/>
          <a:p>
            <a:endParaRPr lang="en-US"/>
          </a:p>
        </p:txBody>
      </p:sp>
      <p:sp>
        <p:nvSpPr>
          <p:cNvPr id="14" name="Text 12"/>
          <p:cNvSpPr/>
          <p:nvPr/>
        </p:nvSpPr>
        <p:spPr>
          <a:xfrm>
            <a:off x="4617720" y="3012948"/>
            <a:ext cx="3063240" cy="182880"/>
          </a:xfrm>
          <a:prstGeom prst="rect">
            <a:avLst/>
          </a:prstGeom>
          <a:noFill/>
          <a:ln/>
        </p:spPr>
        <p:txBody>
          <a:bodyPr wrap="square" lIns="0" tIns="0" rIns="0" bIns="0" rtlCol="0" anchor="ctr"/>
          <a:lstStyle/>
          <a:p>
            <a:pPr marL="0" indent="0" algn="ctr">
              <a:buNone/>
            </a:pPr>
            <a:r>
              <a:rPr lang="en-US" sz="1050" b="1" dirty="0">
                <a:solidFill>
                  <a:srgbClr val="11243B"/>
                </a:solidFill>
              </a:rPr>
              <a:t>Data</a:t>
            </a:r>
            <a:endParaRPr lang="en-US" sz="1050" dirty="0"/>
          </a:p>
        </p:txBody>
      </p:sp>
      <p:sp>
        <p:nvSpPr>
          <p:cNvPr id="15" name="Shape 13"/>
          <p:cNvSpPr/>
          <p:nvPr/>
        </p:nvSpPr>
        <p:spPr>
          <a:xfrm>
            <a:off x="8275320" y="2926080"/>
            <a:ext cx="3246120" cy="384048"/>
          </a:xfrm>
          <a:prstGeom prst="roundRect">
            <a:avLst>
              <a:gd name="adj" fmla="val 19048"/>
            </a:avLst>
          </a:prstGeom>
          <a:solidFill>
            <a:srgbClr val="FFFFFF"/>
          </a:solidFill>
          <a:ln w="12700">
            <a:solidFill>
              <a:srgbClr val="FFFFFF"/>
            </a:solidFill>
            <a:prstDash val="solid"/>
          </a:ln>
        </p:spPr>
        <p:txBody>
          <a:bodyPr/>
          <a:lstStyle/>
          <a:p>
            <a:endParaRPr lang="en-US"/>
          </a:p>
        </p:txBody>
      </p:sp>
      <p:sp>
        <p:nvSpPr>
          <p:cNvPr id="16" name="Text 14"/>
          <p:cNvSpPr/>
          <p:nvPr/>
        </p:nvSpPr>
        <p:spPr>
          <a:xfrm>
            <a:off x="8366760" y="3012948"/>
            <a:ext cx="3063240" cy="182880"/>
          </a:xfrm>
          <a:prstGeom prst="rect">
            <a:avLst/>
          </a:prstGeom>
          <a:noFill/>
          <a:ln/>
        </p:spPr>
        <p:txBody>
          <a:bodyPr wrap="square" lIns="0" tIns="0" rIns="0" bIns="0" rtlCol="0" anchor="ctr"/>
          <a:lstStyle/>
          <a:p>
            <a:pPr marL="0" indent="0" algn="ctr">
              <a:buNone/>
            </a:pPr>
            <a:r>
              <a:rPr lang="en-US" sz="1050" b="1" dirty="0">
                <a:solidFill>
                  <a:srgbClr val="11243B"/>
                </a:solidFill>
              </a:rPr>
              <a:t>Research</a:t>
            </a:r>
            <a:endParaRPr lang="en-US" sz="1050" dirty="0"/>
          </a:p>
        </p:txBody>
      </p:sp>
      <p:sp>
        <p:nvSpPr>
          <p:cNvPr id="17" name="Shape 15"/>
          <p:cNvSpPr/>
          <p:nvPr/>
        </p:nvSpPr>
        <p:spPr>
          <a:xfrm>
            <a:off x="777240" y="3977640"/>
            <a:ext cx="3246120" cy="384048"/>
          </a:xfrm>
          <a:prstGeom prst="roundRect">
            <a:avLst>
              <a:gd name="adj" fmla="val 19048"/>
            </a:avLst>
          </a:prstGeom>
          <a:solidFill>
            <a:srgbClr val="F8EDD7"/>
          </a:solidFill>
          <a:ln w="12700">
            <a:solidFill>
              <a:srgbClr val="F8EDD7"/>
            </a:solidFill>
            <a:prstDash val="solid"/>
          </a:ln>
        </p:spPr>
        <p:txBody>
          <a:bodyPr/>
          <a:lstStyle/>
          <a:p>
            <a:endParaRPr lang="en-US"/>
          </a:p>
        </p:txBody>
      </p:sp>
      <p:sp>
        <p:nvSpPr>
          <p:cNvPr id="18" name="Text 16"/>
          <p:cNvSpPr/>
          <p:nvPr/>
        </p:nvSpPr>
        <p:spPr>
          <a:xfrm>
            <a:off x="868680" y="4064508"/>
            <a:ext cx="3063240" cy="182880"/>
          </a:xfrm>
          <a:prstGeom prst="rect">
            <a:avLst/>
          </a:prstGeom>
          <a:noFill/>
          <a:ln/>
        </p:spPr>
        <p:txBody>
          <a:bodyPr wrap="square" lIns="0" tIns="0" rIns="0" bIns="0" rtlCol="0" anchor="ctr"/>
          <a:lstStyle/>
          <a:p>
            <a:pPr marL="0" indent="0" algn="ctr">
              <a:buNone/>
            </a:pPr>
            <a:r>
              <a:rPr lang="en-US" sz="1050" b="1" dirty="0">
                <a:solidFill>
                  <a:srgbClr val="A8772B"/>
                </a:solidFill>
              </a:rPr>
              <a:t>Automation</a:t>
            </a:r>
            <a:endParaRPr lang="en-US" sz="1050" dirty="0"/>
          </a:p>
        </p:txBody>
      </p:sp>
      <p:sp>
        <p:nvSpPr>
          <p:cNvPr id="19" name="Shape 17"/>
          <p:cNvSpPr/>
          <p:nvPr/>
        </p:nvSpPr>
        <p:spPr>
          <a:xfrm>
            <a:off x="4526280" y="3977640"/>
            <a:ext cx="3246120" cy="384048"/>
          </a:xfrm>
          <a:prstGeom prst="roundRect">
            <a:avLst>
              <a:gd name="adj" fmla="val 19048"/>
            </a:avLst>
          </a:prstGeom>
          <a:solidFill>
            <a:srgbClr val="F8EDD7"/>
          </a:solidFill>
          <a:ln w="12700">
            <a:solidFill>
              <a:srgbClr val="F8EDD7"/>
            </a:solidFill>
            <a:prstDash val="solid"/>
          </a:ln>
        </p:spPr>
        <p:txBody>
          <a:bodyPr/>
          <a:lstStyle/>
          <a:p>
            <a:endParaRPr lang="en-US"/>
          </a:p>
        </p:txBody>
      </p:sp>
      <p:sp>
        <p:nvSpPr>
          <p:cNvPr id="20" name="Text 18"/>
          <p:cNvSpPr/>
          <p:nvPr/>
        </p:nvSpPr>
        <p:spPr>
          <a:xfrm>
            <a:off x="4617720" y="4064508"/>
            <a:ext cx="3063240" cy="182880"/>
          </a:xfrm>
          <a:prstGeom prst="rect">
            <a:avLst/>
          </a:prstGeom>
          <a:noFill/>
          <a:ln/>
        </p:spPr>
        <p:txBody>
          <a:bodyPr wrap="square" lIns="0" tIns="0" rIns="0" bIns="0" rtlCol="0" anchor="ctr"/>
          <a:lstStyle/>
          <a:p>
            <a:pPr marL="0" indent="0" algn="ctr">
              <a:buNone/>
            </a:pPr>
            <a:r>
              <a:rPr lang="en-US" sz="1050" b="1" dirty="0">
                <a:solidFill>
                  <a:srgbClr val="A8772B"/>
                </a:solidFill>
              </a:rPr>
              <a:t>Leadership</a:t>
            </a:r>
            <a:endParaRPr lang="en-US" sz="1050" dirty="0"/>
          </a:p>
        </p:txBody>
      </p:sp>
      <p:sp>
        <p:nvSpPr>
          <p:cNvPr id="21" name="Shape 19"/>
          <p:cNvSpPr/>
          <p:nvPr/>
        </p:nvSpPr>
        <p:spPr>
          <a:xfrm>
            <a:off x="8275320" y="3977640"/>
            <a:ext cx="3246120" cy="384048"/>
          </a:xfrm>
          <a:prstGeom prst="roundRect">
            <a:avLst>
              <a:gd name="adj" fmla="val 19048"/>
            </a:avLst>
          </a:prstGeom>
          <a:solidFill>
            <a:srgbClr val="F8EDD7"/>
          </a:solidFill>
          <a:ln w="12700">
            <a:solidFill>
              <a:srgbClr val="F8EDD7"/>
            </a:solidFill>
            <a:prstDash val="solid"/>
          </a:ln>
        </p:spPr>
        <p:txBody>
          <a:bodyPr/>
          <a:lstStyle/>
          <a:p>
            <a:endParaRPr lang="en-US"/>
          </a:p>
        </p:txBody>
      </p:sp>
      <p:sp>
        <p:nvSpPr>
          <p:cNvPr id="22" name="Text 20"/>
          <p:cNvSpPr/>
          <p:nvPr/>
        </p:nvSpPr>
        <p:spPr>
          <a:xfrm>
            <a:off x="8366760" y="4064508"/>
            <a:ext cx="3063240" cy="182880"/>
          </a:xfrm>
          <a:prstGeom prst="rect">
            <a:avLst/>
          </a:prstGeom>
          <a:noFill/>
          <a:ln/>
        </p:spPr>
        <p:txBody>
          <a:bodyPr wrap="square" lIns="0" tIns="0" rIns="0" bIns="0" rtlCol="0" anchor="ctr"/>
          <a:lstStyle/>
          <a:p>
            <a:pPr marL="0" indent="0" algn="ctr">
              <a:buNone/>
            </a:pPr>
            <a:r>
              <a:rPr lang="en-US" sz="1050" b="1" dirty="0">
                <a:solidFill>
                  <a:srgbClr val="A8772B"/>
                </a:solidFill>
              </a:rPr>
              <a:t>Healthcare specific scenarios</a:t>
            </a:r>
            <a:endParaRPr lang="en-US" sz="1050" dirty="0"/>
          </a:p>
        </p:txBody>
      </p:sp>
      <p:sp>
        <p:nvSpPr>
          <p:cNvPr id="23" name="Text 21"/>
          <p:cNvSpPr/>
          <p:nvPr/>
        </p:nvSpPr>
        <p:spPr>
          <a:xfrm>
            <a:off x="914400" y="5532120"/>
            <a:ext cx="10332720" cy="438912"/>
          </a:xfrm>
          <a:prstGeom prst="rect">
            <a:avLst/>
          </a:prstGeom>
          <a:noFill/>
          <a:ln/>
        </p:spPr>
        <p:txBody>
          <a:bodyPr wrap="square" lIns="0" tIns="0" rIns="0" bIns="0" rtlCol="0" anchor="ctr"/>
          <a:lstStyle/>
          <a:p>
            <a:pPr marL="0" indent="0" algn="ctr">
              <a:buNone/>
            </a:pPr>
            <a:r>
              <a:rPr lang="en-US" sz="1800" b="1" dirty="0">
                <a:solidFill>
                  <a:srgbClr val="1E6BA8"/>
                </a:solidFill>
              </a:rPr>
              <a:t>Your answer is useful market research for what comes next.</a:t>
            </a:r>
            <a:endParaRPr lang="en-US" sz="1800" dirty="0"/>
          </a:p>
        </p:txBody>
      </p:sp>
      <p:sp>
        <p:nvSpPr>
          <p:cNvPr id="25" name="Slide Number Placeholder 0"/>
          <p:cNvSpPr>
            <a:spLocks noGrp="1"/>
          </p:cNvSpPr>
          <p:nvPr>
            <p:ph type="sldNum" sz="quarter" idx="4294967295"/>
          </p:nvPr>
        </p:nvSpPr>
        <p:spPr>
          <a:xfrm>
            <a:off x="11539728" y="6583680"/>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18B83"/>
                </a:solidFill>
                <a:latin typeface="Aptos"/>
                <a:ea typeface="Aptos"/>
                <a:cs typeface="Aptos"/>
              </a:defRPr>
            </a:lvl1pPr>
          </a:lstStyle>
          <a:p>
            <a:pPr algn="l"/>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A0A0A"/>
        </a:solidFill>
        <a:effectLst/>
      </p:bgPr>
    </p:bg>
    <p:spTree>
      <p:nvGrpSpPr>
        <p:cNvPr id="1" name=""/>
        <p:cNvGrpSpPr/>
        <p:nvPr/>
      </p:nvGrpSpPr>
      <p:grpSpPr>
        <a:xfrm>
          <a:off x="0" y="0"/>
          <a:ext cx="0" cy="0"/>
          <a:chOff x="0" y="0"/>
          <a:chExt cx="0" cy="0"/>
        </a:xfrm>
      </p:grpSpPr>
      <p:pic>
        <p:nvPicPr>
          <p:cNvPr id="2" name="Image 0" descr="/mnt/data/ALIRA new Logo.png"/>
          <p:cNvPicPr>
            <a:picLocks noChangeAspect="1"/>
          </p:cNvPicPr>
          <p:nvPr/>
        </p:nvPicPr>
        <p:blipFill>
          <a:blip r:embed="rId3"/>
          <a:stretch>
            <a:fillRect/>
          </a:stretch>
        </p:blipFill>
        <p:spPr>
          <a:xfrm>
            <a:off x="685800" y="594360"/>
            <a:ext cx="2286000" cy="2286000"/>
          </a:xfrm>
          <a:prstGeom prst="rect">
            <a:avLst/>
          </a:prstGeom>
        </p:spPr>
      </p:pic>
      <p:sp>
        <p:nvSpPr>
          <p:cNvPr id="3" name="Text 0"/>
          <p:cNvSpPr/>
          <p:nvPr/>
        </p:nvSpPr>
        <p:spPr>
          <a:xfrm>
            <a:off x="731520" y="2880360"/>
            <a:ext cx="5943600" cy="640080"/>
          </a:xfrm>
          <a:prstGeom prst="rect">
            <a:avLst/>
          </a:prstGeom>
          <a:noFill/>
          <a:ln/>
        </p:spPr>
        <p:txBody>
          <a:bodyPr wrap="square" lIns="0" tIns="0" rIns="0" bIns="0" rtlCol="0" anchor="ctr"/>
          <a:lstStyle/>
          <a:p>
            <a:pPr marL="0" indent="0">
              <a:buNone/>
            </a:pPr>
            <a:r>
              <a:rPr lang="en-US" sz="3200" b="1" dirty="0">
                <a:solidFill>
                  <a:srgbClr val="FFFFFF"/>
                </a:solidFill>
                <a:latin typeface="Aptos Display" pitchFamily="34" charset="0"/>
                <a:ea typeface="Aptos Display" pitchFamily="34" charset="-122"/>
                <a:cs typeface="Aptos Display" pitchFamily="34" charset="-120"/>
              </a:rPr>
              <a:t>Practical AI in Healthcare</a:t>
            </a:r>
            <a:endParaRPr lang="en-US" sz="3200" dirty="0"/>
          </a:p>
        </p:txBody>
      </p:sp>
      <p:sp>
        <p:nvSpPr>
          <p:cNvPr id="4" name="Text 1"/>
          <p:cNvSpPr/>
          <p:nvPr/>
        </p:nvSpPr>
        <p:spPr>
          <a:xfrm>
            <a:off x="777240" y="3794760"/>
            <a:ext cx="4480560" cy="329184"/>
          </a:xfrm>
          <a:prstGeom prst="rect">
            <a:avLst/>
          </a:prstGeom>
          <a:noFill/>
          <a:ln/>
        </p:spPr>
        <p:txBody>
          <a:bodyPr wrap="square" lIns="0" tIns="0" rIns="0" bIns="0" rtlCol="0" anchor="ctr"/>
          <a:lstStyle/>
          <a:p>
            <a:pPr marL="0" indent="0">
              <a:buNone/>
            </a:pPr>
            <a:r>
              <a:rPr lang="en-US" sz="1800" dirty="0">
                <a:solidFill>
                  <a:srgbClr val="EAE5DD"/>
                </a:solidFill>
              </a:rPr>
              <a:t>Start small.</a:t>
            </a:r>
            <a:endParaRPr lang="en-US" sz="1800" dirty="0"/>
          </a:p>
        </p:txBody>
      </p:sp>
      <p:sp>
        <p:nvSpPr>
          <p:cNvPr id="5" name="Text 2"/>
          <p:cNvSpPr/>
          <p:nvPr/>
        </p:nvSpPr>
        <p:spPr>
          <a:xfrm>
            <a:off x="777240" y="4270248"/>
            <a:ext cx="4480560" cy="329184"/>
          </a:xfrm>
          <a:prstGeom prst="rect">
            <a:avLst/>
          </a:prstGeom>
          <a:noFill/>
          <a:ln/>
        </p:spPr>
        <p:txBody>
          <a:bodyPr wrap="square" lIns="0" tIns="0" rIns="0" bIns="0" rtlCol="0" anchor="ctr"/>
          <a:lstStyle/>
          <a:p>
            <a:pPr marL="0" indent="0">
              <a:buNone/>
            </a:pPr>
            <a:r>
              <a:rPr lang="en-US" sz="1800" dirty="0">
                <a:solidFill>
                  <a:srgbClr val="EAE5DD"/>
                </a:solidFill>
              </a:rPr>
              <a:t>Use it responsibly.</a:t>
            </a:r>
            <a:endParaRPr lang="en-US" sz="1800" dirty="0"/>
          </a:p>
        </p:txBody>
      </p:sp>
      <p:sp>
        <p:nvSpPr>
          <p:cNvPr id="6" name="Text 3"/>
          <p:cNvSpPr/>
          <p:nvPr/>
        </p:nvSpPr>
        <p:spPr>
          <a:xfrm>
            <a:off x="777240" y="4745736"/>
            <a:ext cx="4480560" cy="329184"/>
          </a:xfrm>
          <a:prstGeom prst="rect">
            <a:avLst/>
          </a:prstGeom>
          <a:noFill/>
          <a:ln/>
        </p:spPr>
        <p:txBody>
          <a:bodyPr wrap="square" lIns="0" tIns="0" rIns="0" bIns="0" rtlCol="0" anchor="ctr"/>
          <a:lstStyle/>
          <a:p>
            <a:pPr marL="0" indent="0">
              <a:buNone/>
            </a:pPr>
            <a:r>
              <a:rPr lang="en-US" sz="1800" dirty="0">
                <a:solidFill>
                  <a:srgbClr val="EAE5DD"/>
                </a:solidFill>
              </a:rPr>
              <a:t>Keep your judgement.</a:t>
            </a:r>
            <a:endParaRPr lang="en-US" sz="1800" dirty="0"/>
          </a:p>
        </p:txBody>
      </p:sp>
      <p:sp>
        <p:nvSpPr>
          <p:cNvPr id="7" name="Text 4"/>
          <p:cNvSpPr/>
          <p:nvPr/>
        </p:nvSpPr>
        <p:spPr>
          <a:xfrm>
            <a:off x="777240" y="5221224"/>
            <a:ext cx="4480560" cy="329184"/>
          </a:xfrm>
          <a:prstGeom prst="rect">
            <a:avLst/>
          </a:prstGeom>
          <a:noFill/>
          <a:ln/>
        </p:spPr>
        <p:txBody>
          <a:bodyPr wrap="square" lIns="0" tIns="0" rIns="0" bIns="0" rtlCol="0" anchor="ctr"/>
          <a:lstStyle/>
          <a:p>
            <a:pPr marL="0" indent="0">
              <a:buNone/>
            </a:pPr>
            <a:r>
              <a:rPr lang="en-US" sz="1800" b="1" dirty="0">
                <a:solidFill>
                  <a:srgbClr val="D8AA5A"/>
                </a:solidFill>
              </a:rPr>
              <a:t>Make your work easier.</a:t>
            </a:r>
            <a:endParaRPr lang="en-US" sz="1800" dirty="0"/>
          </a:p>
        </p:txBody>
      </p:sp>
      <p:sp>
        <p:nvSpPr>
          <p:cNvPr id="8" name="Shape 5"/>
          <p:cNvSpPr/>
          <p:nvPr/>
        </p:nvSpPr>
        <p:spPr>
          <a:xfrm>
            <a:off x="6720840" y="0"/>
            <a:ext cx="5470855" cy="6858000"/>
          </a:xfrm>
          <a:prstGeom prst="rect">
            <a:avLst/>
          </a:prstGeom>
          <a:solidFill>
            <a:srgbClr val="11243B"/>
          </a:solidFill>
          <a:ln w="12700">
            <a:solidFill>
              <a:srgbClr val="11243B"/>
            </a:solidFill>
            <a:prstDash val="solid"/>
          </a:ln>
        </p:spPr>
        <p:txBody>
          <a:bodyPr/>
          <a:lstStyle/>
          <a:p>
            <a:endParaRPr lang="en-US"/>
          </a:p>
        </p:txBody>
      </p:sp>
      <p:pic>
        <p:nvPicPr>
          <p:cNvPr id="9"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686800" y="1325880"/>
            <a:ext cx="1280160" cy="1280160"/>
          </a:xfrm>
          <a:prstGeom prst="rect">
            <a:avLst/>
          </a:prstGeom>
        </p:spPr>
      </p:pic>
      <p:sp>
        <p:nvSpPr>
          <p:cNvPr id="10" name="Text 6"/>
          <p:cNvSpPr/>
          <p:nvPr/>
        </p:nvSpPr>
        <p:spPr>
          <a:xfrm>
            <a:off x="7223760" y="2788920"/>
            <a:ext cx="4480560" cy="640080"/>
          </a:xfrm>
          <a:prstGeom prst="rect">
            <a:avLst/>
          </a:prstGeom>
          <a:noFill/>
          <a:ln/>
        </p:spPr>
        <p:txBody>
          <a:bodyPr wrap="square" lIns="0" tIns="0" rIns="0" bIns="0" rtlCol="0" anchor="ctr"/>
          <a:lstStyle/>
          <a:p>
            <a:pPr marL="0" indent="0" algn="ctr">
              <a:buNone/>
            </a:pPr>
            <a:r>
              <a:rPr lang="en-US" sz="3400" b="1" dirty="0">
                <a:solidFill>
                  <a:srgbClr val="FFFFFF"/>
                </a:solidFill>
              </a:rPr>
              <a:t>Thank you</a:t>
            </a:r>
            <a:endParaRPr lang="en-US" sz="3400" dirty="0"/>
          </a:p>
        </p:txBody>
      </p:sp>
      <p:sp>
        <p:nvSpPr>
          <p:cNvPr id="11" name="Text 7"/>
          <p:cNvSpPr/>
          <p:nvPr/>
        </p:nvSpPr>
        <p:spPr>
          <a:xfrm>
            <a:off x="7498080" y="3749040"/>
            <a:ext cx="3931920" cy="320040"/>
          </a:xfrm>
          <a:prstGeom prst="rect">
            <a:avLst/>
          </a:prstGeom>
          <a:noFill/>
          <a:ln/>
        </p:spPr>
        <p:txBody>
          <a:bodyPr wrap="square" lIns="0" tIns="0" rIns="0" bIns="0" rtlCol="0" anchor="ctr"/>
          <a:lstStyle/>
          <a:p>
            <a:pPr marL="0" indent="0" algn="ctr">
              <a:buNone/>
            </a:pPr>
            <a:r>
              <a:rPr lang="en-US" sz="1600" b="1" dirty="0">
                <a:solidFill>
                  <a:srgbClr val="D8AA5A"/>
                </a:solidFill>
              </a:rPr>
              <a:t>Shuhayb Ramjany</a:t>
            </a:r>
            <a:endParaRPr lang="en-US" sz="1600" dirty="0"/>
          </a:p>
        </p:txBody>
      </p:sp>
      <p:sp>
        <p:nvSpPr>
          <p:cNvPr id="12" name="Text 8"/>
          <p:cNvSpPr/>
          <p:nvPr/>
        </p:nvSpPr>
        <p:spPr>
          <a:xfrm>
            <a:off x="7498080" y="4133088"/>
            <a:ext cx="3931920" cy="256032"/>
          </a:xfrm>
          <a:prstGeom prst="rect">
            <a:avLst/>
          </a:prstGeom>
          <a:noFill/>
          <a:ln/>
        </p:spPr>
        <p:txBody>
          <a:bodyPr wrap="square" lIns="0" tIns="0" rIns="0" bIns="0" rtlCol="0" anchor="ctr"/>
          <a:lstStyle/>
          <a:p>
            <a:pPr marL="0" indent="0" algn="ctr">
              <a:buNone/>
            </a:pPr>
            <a:r>
              <a:rPr lang="en-US" sz="1200" dirty="0">
                <a:solidFill>
                  <a:srgbClr val="D9D4CB"/>
                </a:solidFill>
              </a:rPr>
              <a:t>ALIRA</a:t>
            </a:r>
            <a:endParaRPr lang="en-US" sz="1200" dirty="0"/>
          </a:p>
        </p:txBody>
      </p:sp>
      <p:sp>
        <p:nvSpPr>
          <p:cNvPr id="13" name="Text 9"/>
          <p:cNvSpPr/>
          <p:nvPr/>
        </p:nvSpPr>
        <p:spPr>
          <a:xfrm>
            <a:off x="7498080" y="5166360"/>
            <a:ext cx="3931920" cy="457200"/>
          </a:xfrm>
          <a:prstGeom prst="rect">
            <a:avLst/>
          </a:prstGeom>
          <a:noFill/>
          <a:ln/>
        </p:spPr>
        <p:txBody>
          <a:bodyPr wrap="square" lIns="0" tIns="0" rIns="0" bIns="0" rtlCol="0" anchor="ctr"/>
          <a:lstStyle/>
          <a:p>
            <a:pPr marL="0" indent="0" algn="ctr">
              <a:buNone/>
            </a:pPr>
            <a:r>
              <a:rPr lang="en-US" sz="2400" b="1" dirty="0">
                <a:solidFill>
                  <a:srgbClr val="FFFFFF"/>
                </a:solidFill>
              </a:rPr>
              <a:t>Questions?</a:t>
            </a:r>
            <a:endParaRPr lang="en-US"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TotalTime>
  <Words>1834</Words>
  <Application>Microsoft Macintosh PowerPoint</Application>
  <PresentationFormat>Widescreen</PresentationFormat>
  <Paragraphs>272</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ALIRA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Practical AI in Healthcare</dc:title>
  <dc:subject>Practical AI in Healthcare workshop</dc:subject>
  <dc:creator>Shuhayb Ramjany</dc:creator>
  <cp:lastModifiedBy>RAMJANY, Shuhayb (ROYAL FREE LONDON NHS FOUNDATION TRUST)</cp:lastModifiedBy>
  <cp:revision>2</cp:revision>
  <dcterms:created xsi:type="dcterms:W3CDTF">2026-09-11T11:17:25Z</dcterms:created>
  <dcterms:modified xsi:type="dcterms:W3CDTF">2026-09-11T13:46:19Z</dcterms:modified>
</cp:coreProperties>
</file>